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2"/>
  </p:notesMasterIdLst>
  <p:sldIdLst>
    <p:sldId id="263" r:id="rId2"/>
    <p:sldId id="264" r:id="rId3"/>
    <p:sldId id="265" r:id="rId4"/>
    <p:sldId id="287" r:id="rId5"/>
    <p:sldId id="267" r:id="rId6"/>
    <p:sldId id="268" r:id="rId7"/>
    <p:sldId id="271" r:id="rId8"/>
    <p:sldId id="293" r:id="rId9"/>
    <p:sldId id="269" r:id="rId10"/>
    <p:sldId id="270" r:id="rId1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HY견고딕" panose="02030600000101010101" pitchFamily="18" charset="-127"/>
      <p:regular r:id="rId19"/>
    </p:embeddedFont>
    <p:embeddedFont>
      <p:font typeface="나눔스퀘어 Light" panose="020B0600000101010101" pitchFamily="50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89"/>
    <a:srgbClr val="B4E1FF"/>
    <a:srgbClr val="F2F2F2"/>
    <a:srgbClr val="F7F7F7"/>
    <a:srgbClr val="FFFFFF"/>
    <a:srgbClr val="A9DDF3"/>
    <a:srgbClr val="97A9BB"/>
    <a:srgbClr val="A8B8D5"/>
    <a:srgbClr val="AAB9D0"/>
    <a:srgbClr val="BBA5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1406" y="72"/>
      </p:cViewPr>
      <p:guideLst>
        <p:guide orient="horz" pos="2205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68A060-C04D-4939-A08A-24BCC157A59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A5356E9-A5BE-444D-8C7C-5C58C3454DD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A7D8BBE5-747A-4934-A66B-703C807BD6CD}" type="datetimeFigureOut">
              <a:rPr lang="ko-KR" altLang="en-US"/>
              <a:pPr>
                <a:defRPr/>
              </a:pPr>
              <a:t>2021-11-07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76BE2F3D-A1CE-4170-A2BC-4A49A1FE74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D9427B1C-EAF9-40B6-BD80-DCD86A46A6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C27730-FFE7-4AD3-B9BE-0ECB8077579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86A75A-3BC1-4DE5-9EE4-F8F4C6D92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2093394-F115-4836-AA11-5093CE6DC3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CAC229-AA9A-4A98-B3DB-B1E245637EA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552C34-4902-4337-B19B-1469511B3DDE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5924550" y="88900"/>
            <a:ext cx="2916238" cy="1395413"/>
            <a:chOff x="7157797" y="2060877"/>
            <a:chExt cx="3484349" cy="1667636"/>
          </a:xfrm>
        </p:grpSpPr>
        <p:pic>
          <p:nvPicPr>
            <p:cNvPr id="4" name="Picture 90" descr="Untitled-1-04">
              <a:extLst>
                <a:ext uri="{FF2B5EF4-FFF2-40B4-BE49-F238E27FC236}">
                  <a16:creationId xmlns:a16="http://schemas.microsoft.com/office/drawing/2014/main" id="{2FF147E6-A936-4DF4-86E0-D20EE7452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4684"/>
            <a:stretch>
              <a:fillRect/>
            </a:stretch>
          </p:blipFill>
          <p:spPr bwMode="auto">
            <a:xfrm>
              <a:off x="7157797" y="2060877"/>
              <a:ext cx="3484349" cy="1117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 descr="I:\01_프레젠테이션\00_프리02\201211_01 원_코리아퍼스텍\PSD\IMG\img08.png">
              <a:extLst>
                <a:ext uri="{FF2B5EF4-FFF2-40B4-BE49-F238E27FC236}">
                  <a16:creationId xmlns:a16="http://schemas.microsoft.com/office/drawing/2014/main" id="{3D222E7B-21BC-4413-BEE0-57DCB1006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59833" y="2877014"/>
              <a:ext cx="277256" cy="682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3" descr="I:\01_프레젠테이션\00_프리02\201211_01 원_코리아퍼스텍\PSD\IMG\img09.png">
              <a:extLst>
                <a:ext uri="{FF2B5EF4-FFF2-40B4-BE49-F238E27FC236}">
                  <a16:creationId xmlns:a16="http://schemas.microsoft.com/office/drawing/2014/main" id="{E738DF72-34BA-4B9C-AF75-D170D1AD7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051" y="2584476"/>
              <a:ext cx="431587" cy="1144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 descr="I:\01_프레젠테이션\00_프리02\201211_01 원_코리아퍼스텍\PSD\IMG\img10.png">
              <a:extLst>
                <a:ext uri="{FF2B5EF4-FFF2-40B4-BE49-F238E27FC236}">
                  <a16:creationId xmlns:a16="http://schemas.microsoft.com/office/drawing/2014/main" id="{1068DF79-3CD6-4541-8A67-170CD1AB1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1074" y="2761768"/>
              <a:ext cx="366090" cy="928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54EEC22-DCB9-41E5-B510-24ED59EF0A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5589588"/>
            <a:ext cx="2206625" cy="93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7FC2986-EF38-4618-88F8-42CD4BB1C6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5672138"/>
            <a:ext cx="714375" cy="85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57F591-CD2B-4851-8FF2-392F095F37C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5678488"/>
            <a:ext cx="915988" cy="84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기ㆍ문장ㆍ브랜드 | 경기도 상징물 | 경기도 소개 | 경기도청">
            <a:extLst>
              <a:ext uri="{FF2B5EF4-FFF2-40B4-BE49-F238E27FC236}">
                <a16:creationId xmlns:a16="http://schemas.microsoft.com/office/drawing/2014/main" id="{708930CD-8943-4EA1-A2E5-76CCA728D4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75069" r="66965" b="6819"/>
          <a:stretch>
            <a:fillRect/>
          </a:stretch>
        </p:blipFill>
        <p:spPr bwMode="auto">
          <a:xfrm>
            <a:off x="303213" y="192088"/>
            <a:ext cx="1084262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이지비즈에 오신걸 환영합니다 ▦ 이지비즈">
            <a:extLst>
              <a:ext uri="{FF2B5EF4-FFF2-40B4-BE49-F238E27FC236}">
                <a16:creationId xmlns:a16="http://schemas.microsoft.com/office/drawing/2014/main" id="{0364421F-BCB2-4469-AA0D-704D8E749E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525" y="187325"/>
            <a:ext cx="752475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98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4FDA1A0-AC9D-4C81-9C1E-0B99F03154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DB6193-B4E9-496C-8B39-038D3CF9EEE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88" y="404813"/>
            <a:ext cx="3989387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34FEBA4-230B-4F9C-AAB7-78014134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95" t="58595" r="65063" b="36020"/>
          <a:stretch>
            <a:fillRect/>
          </a:stretch>
        </p:blipFill>
        <p:spPr bwMode="auto">
          <a:xfrm>
            <a:off x="2378075" y="3540125"/>
            <a:ext cx="442913" cy="41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051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688FD53-6BD8-41D8-AC92-DEDAAC7FDA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32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6" descr="제안사특장점-03">
            <a:extLst>
              <a:ext uri="{FF2B5EF4-FFF2-40B4-BE49-F238E27FC236}">
                <a16:creationId xmlns:a16="http://schemas.microsoft.com/office/drawing/2014/main" id="{E605317F-A789-41F2-A837-882B22692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75" y="-106363"/>
            <a:ext cx="936625" cy="93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기ㆍ문장ㆍ브랜드 | 경기도 상징물 | 경기도 소개 | 경기도청">
            <a:extLst>
              <a:ext uri="{FF2B5EF4-FFF2-40B4-BE49-F238E27FC236}">
                <a16:creationId xmlns:a16="http://schemas.microsoft.com/office/drawing/2014/main" id="{F8BE9753-095E-409E-8D5F-579A1A5C581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2" t="75069" r="66965" b="6819"/>
          <a:stretch>
            <a:fillRect/>
          </a:stretch>
        </p:blipFill>
        <p:spPr bwMode="auto">
          <a:xfrm>
            <a:off x="276225" y="6492875"/>
            <a:ext cx="1084263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이지비즈에 오신걸 환영합니다 ▦ 이지비즈">
            <a:extLst>
              <a:ext uri="{FF2B5EF4-FFF2-40B4-BE49-F238E27FC236}">
                <a16:creationId xmlns:a16="http://schemas.microsoft.com/office/drawing/2014/main" id="{B4D1E222-83FB-4372-9CD1-B39D497B8F3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6462713"/>
            <a:ext cx="752475" cy="26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803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6BD53E-E8EE-4926-8C2F-2B4341448C0B}"/>
              </a:ext>
            </a:extLst>
          </p:cNvPr>
          <p:cNvSpPr txBox="1"/>
          <p:nvPr/>
        </p:nvSpPr>
        <p:spPr bwMode="auto">
          <a:xfrm>
            <a:off x="533942" y="2773741"/>
            <a:ext cx="14414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b="1" kern="0" dirty="0">
                <a:gradFill>
                  <a:gsLst>
                    <a:gs pos="100000">
                      <a:prstClr val="black">
                        <a:lumMod val="65000"/>
                        <a:lumOff val="3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+mj-ea"/>
                <a:ea typeface="+mj-ea"/>
              </a:rPr>
              <a:t>2021. 11. 09.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3490D7-E02A-4138-A937-5876F30643C0}"/>
              </a:ext>
            </a:extLst>
          </p:cNvPr>
          <p:cNvSpPr txBox="1"/>
          <p:nvPr/>
        </p:nvSpPr>
        <p:spPr>
          <a:xfrm>
            <a:off x="480124" y="1124289"/>
            <a:ext cx="6784833" cy="120032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0800">
              <a:bevelT w="12700" h="12700"/>
            </a:sp3d>
          </a:bodyPr>
          <a:lstStyle/>
          <a:p>
            <a:pPr>
              <a:defRPr/>
            </a:pPr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판교 </a:t>
            </a:r>
            <a:r>
              <a:rPr lang="en-US" altLang="ko-KR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AI (</a:t>
            </a:r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인공지능</a:t>
            </a:r>
            <a:r>
              <a:rPr lang="en-US" altLang="ko-KR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) Challenge</a:t>
            </a:r>
          </a:p>
          <a:p>
            <a:pPr>
              <a:defRPr/>
            </a:pPr>
            <a:r>
              <a:rPr lang="ko-KR" altLang="en-US" sz="3600" b="1" spc="-3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결선 발표자료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BA34D-7FC2-42F4-99F4-7993EB431D94}"/>
              </a:ext>
            </a:extLst>
          </p:cNvPr>
          <p:cNvSpPr txBox="1"/>
          <p:nvPr/>
        </p:nvSpPr>
        <p:spPr>
          <a:xfrm>
            <a:off x="480124" y="2324618"/>
            <a:ext cx="7186768" cy="40011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extrusionH="50800">
              <a:bevelT w="12700" h="12700"/>
            </a:sp3d>
          </a:bodyPr>
          <a:lstStyle/>
          <a:p>
            <a:pPr>
              <a:defRPr/>
            </a:pPr>
            <a:r>
              <a:rPr lang="ko-KR" altLang="en-US" sz="2000" b="1" spc="-300" dirty="0">
                <a:solidFill>
                  <a:srgbClr val="1A60A5"/>
                </a:solidFill>
                <a:effectLst>
                  <a:glow rad="101600">
                    <a:schemeClr val="bg1">
                      <a:alpha val="60000"/>
                    </a:schemeClr>
                  </a:glow>
                </a:effectLst>
                <a:latin typeface="+mj-ea"/>
                <a:ea typeface="+mj-ea"/>
                <a:cs typeface="Arial" pitchFamily="34" charset="0"/>
              </a:rPr>
              <a:t>어린이 도로 보행 위험행동 분류 모델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0EC946-C856-4A85-BFAF-0F005C10D242}"/>
              </a:ext>
            </a:extLst>
          </p:cNvPr>
          <p:cNvSpPr/>
          <p:nvPr/>
        </p:nvSpPr>
        <p:spPr>
          <a:xfrm>
            <a:off x="546846" y="3160713"/>
            <a:ext cx="3588778" cy="501650"/>
          </a:xfrm>
          <a:prstGeom prst="rect">
            <a:avLst/>
          </a:prstGeom>
          <a:solidFill>
            <a:srgbClr val="008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600" b="1" dirty="0" err="1">
                <a:latin typeface="+mj-ea"/>
                <a:ea typeface="+mj-ea"/>
              </a:rPr>
              <a:t>팀명</a:t>
            </a:r>
            <a:r>
              <a:rPr lang="en-US" altLang="ko-KR" sz="1600" b="1" dirty="0">
                <a:latin typeface="+mj-ea"/>
                <a:ea typeface="+mj-ea"/>
              </a:rPr>
              <a:t>: </a:t>
            </a:r>
            <a:r>
              <a:rPr lang="ko-KR" altLang="en-US" sz="1600" b="1" dirty="0" err="1">
                <a:latin typeface="+mj-ea"/>
                <a:ea typeface="+mj-ea"/>
              </a:rPr>
              <a:t>참치김치찌개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r>
              <a:rPr lang="en-US" altLang="ko-KR" sz="1600" b="1" dirty="0" err="1">
                <a:latin typeface="+mj-ea"/>
                <a:ea typeface="+mj-ea"/>
              </a:rPr>
              <a:t>TunaKimchiStew</a:t>
            </a:r>
            <a:endParaRPr lang="ko-KR" altLang="en-US" sz="1600" b="1" dirty="0">
              <a:latin typeface="+mj-ea"/>
              <a:ea typeface="+mj-ea"/>
            </a:endParaRPr>
          </a:p>
        </p:txBody>
      </p:sp>
      <p:pic>
        <p:nvPicPr>
          <p:cNvPr id="5126" name="그림 8">
            <a:extLst>
              <a:ext uri="{FF2B5EF4-FFF2-40B4-BE49-F238E27FC236}">
                <a16:creationId xmlns:a16="http://schemas.microsoft.com/office/drawing/2014/main" id="{41EFBD29-979E-45E9-BAB3-8C690AA0F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111" y="2841625"/>
            <a:ext cx="990600" cy="54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그림 1">
            <a:extLst>
              <a:ext uri="{FF2B5EF4-FFF2-40B4-BE49-F238E27FC236}">
                <a16:creationId xmlns:a16="http://schemas.microsoft.com/office/drawing/2014/main" id="{B9DDA998-9CEB-489F-BE7A-C0B7BC2C3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3630613"/>
            <a:ext cx="249555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DF54F5C-6443-4FC1-B2E2-834F4ED75AE7}"/>
              </a:ext>
            </a:extLst>
          </p:cNvPr>
          <p:cNvSpPr/>
          <p:nvPr/>
        </p:nvSpPr>
        <p:spPr>
          <a:xfrm>
            <a:off x="3086098" y="2798970"/>
            <a:ext cx="32624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18399">
              <a:buClr>
                <a:srgbClr val="000000"/>
              </a:buClr>
              <a:buSzPct val="100000"/>
              <a:defRPr/>
            </a:pPr>
            <a:r>
              <a:rPr lang="ko-KR" altLang="en-US" sz="4800" spc="-300" dirty="0">
                <a:ln w="12700">
                  <a:noFill/>
                </a:ln>
                <a:gradFill flip="none" rotWithShape="1">
                  <a:gsLst>
                    <a:gs pos="0">
                      <a:srgbClr val="2F527D">
                        <a:shade val="30000"/>
                        <a:satMod val="115000"/>
                      </a:srgbClr>
                    </a:gs>
                    <a:gs pos="76000">
                      <a:srgbClr val="2F527D">
                        <a:shade val="67500"/>
                        <a:satMod val="115000"/>
                      </a:srgbClr>
                    </a:gs>
                    <a:gs pos="100000">
                      <a:srgbClr val="2F527D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sz="4800" spc="-300" dirty="0">
                <a:ln w="12700">
                  <a:noFill/>
                </a:ln>
                <a:gradFill flip="none" rotWithShape="1">
                  <a:gsLst>
                    <a:gs pos="0">
                      <a:srgbClr val="2F527D">
                        <a:shade val="30000"/>
                        <a:satMod val="115000"/>
                      </a:srgbClr>
                    </a:gs>
                    <a:gs pos="76000">
                      <a:srgbClr val="2F527D">
                        <a:shade val="67500"/>
                        <a:satMod val="115000"/>
                      </a:srgbClr>
                    </a:gs>
                    <a:gs pos="100000">
                      <a:srgbClr val="2F527D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HY견고딕" pitchFamily="18" charset="-127"/>
                <a:ea typeface="HY견고딕" pitchFamily="18" charset="-127"/>
              </a:rPr>
              <a:t>.</a:t>
            </a:r>
            <a:endParaRPr lang="ko-KR" altLang="en-US" sz="4800" spc="-300" dirty="0">
              <a:ln w="12700">
                <a:noFill/>
              </a:ln>
              <a:gradFill flip="none" rotWithShape="1">
                <a:gsLst>
                  <a:gs pos="0">
                    <a:srgbClr val="2F527D">
                      <a:shade val="30000"/>
                      <a:satMod val="115000"/>
                    </a:srgbClr>
                  </a:gs>
                  <a:gs pos="76000">
                    <a:srgbClr val="2F527D">
                      <a:shade val="67500"/>
                      <a:satMod val="115000"/>
                    </a:srgbClr>
                  </a:gs>
                  <a:gs pos="100000">
                    <a:srgbClr val="2F527D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316" name="그림 5">
            <a:extLst>
              <a:ext uri="{FF2B5EF4-FFF2-40B4-BE49-F238E27FC236}">
                <a16:creationId xmlns:a16="http://schemas.microsoft.com/office/drawing/2014/main" id="{9546E408-C6C0-4E17-981B-EEA949F16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2528888"/>
            <a:ext cx="989013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93BB9-EEB6-4E32-8521-441A0ED77629}"/>
              </a:ext>
            </a:extLst>
          </p:cNvPr>
          <p:cNvSpPr txBox="1"/>
          <p:nvPr/>
        </p:nvSpPr>
        <p:spPr>
          <a:xfrm>
            <a:off x="5537200" y="2111375"/>
            <a:ext cx="3606800" cy="26336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57200" indent="-4572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000" b="1" dirty="0">
                <a:latin typeface="+mj-ea"/>
                <a:ea typeface="+mj-ea"/>
              </a:rPr>
              <a:t>대회 참가 개요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모델 개발 전략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altLang="ko-KR" sz="2000" b="1" dirty="0">
                <a:latin typeface="+mj-ea"/>
                <a:ea typeface="+mj-ea"/>
              </a:rPr>
              <a:t>AI </a:t>
            </a:r>
            <a:r>
              <a:rPr lang="ko-KR" altLang="en-US" sz="2000" b="1" dirty="0">
                <a:latin typeface="+mj-ea"/>
                <a:ea typeface="+mj-ea"/>
              </a:rPr>
              <a:t>모델링 방법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000" b="1" dirty="0">
                <a:latin typeface="+mj-ea"/>
                <a:ea typeface="+mj-ea"/>
              </a:rPr>
              <a:t>활용방안 및 기대효과</a:t>
            </a:r>
            <a:endParaRPr lang="en-US" altLang="ko-KR" sz="2000" b="1" dirty="0">
              <a:latin typeface="+mj-ea"/>
              <a:ea typeface="+mj-ea"/>
            </a:endParaRPr>
          </a:p>
          <a:p>
            <a:pPr marL="457200" indent="-457200" eaLnBrk="1" fontAlgn="auto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ko-KR" altLang="en-US" sz="2000" b="1" dirty="0">
                <a:latin typeface="+mj-ea"/>
                <a:ea typeface="+mj-ea"/>
              </a:rPr>
              <a:t>기타</a:t>
            </a:r>
            <a:endParaRPr lang="en-US" altLang="ko-KR" sz="2000" b="1" dirty="0">
              <a:latin typeface="+mj-ea"/>
              <a:ea typeface="+mj-ea"/>
            </a:endParaRPr>
          </a:p>
        </p:txBody>
      </p:sp>
      <p:grpSp>
        <p:nvGrpSpPr>
          <p:cNvPr id="6147" name="그룹 4">
            <a:extLst>
              <a:ext uri="{FF2B5EF4-FFF2-40B4-BE49-F238E27FC236}">
                <a16:creationId xmlns:a16="http://schemas.microsoft.com/office/drawing/2014/main" id="{AA70F1FB-C032-4E78-90C0-7DC2624CC7A5}"/>
              </a:ext>
            </a:extLst>
          </p:cNvPr>
          <p:cNvGrpSpPr>
            <a:grpSpLocks/>
          </p:cNvGrpSpPr>
          <p:nvPr/>
        </p:nvGrpSpPr>
        <p:grpSpPr bwMode="auto">
          <a:xfrm>
            <a:off x="6375400" y="6056313"/>
            <a:ext cx="2681288" cy="639762"/>
            <a:chOff x="5721020" y="193203"/>
            <a:chExt cx="2681287" cy="639763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F07C9CB6-5E1D-48A8-991D-73269273D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  <a:ea typeface="맑은 고딕" panose="020B0503020000020004" pitchFamily="50" charset="-127"/>
                </a:rPr>
                <a:t>TKS </a:t>
              </a:r>
            </a:p>
          </p:txBody>
        </p:sp>
        <p:pic>
          <p:nvPicPr>
            <p:cNvPr id="6149" name="그림 6">
              <a:extLst>
                <a:ext uri="{FF2B5EF4-FFF2-40B4-BE49-F238E27FC236}">
                  <a16:creationId xmlns:a16="http://schemas.microsoft.com/office/drawing/2014/main" id="{7DE478F9-95D4-4CE6-BA92-14821155A9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85045E-D0B5-42E1-9D23-84CDB64E53D5}"/>
              </a:ext>
            </a:extLst>
          </p:cNvPr>
          <p:cNvGrpSpPr/>
          <p:nvPr/>
        </p:nvGrpSpPr>
        <p:grpSpPr>
          <a:xfrm flipH="1" flipV="1">
            <a:off x="-750413" y="-915983"/>
            <a:ext cx="12124007" cy="781316"/>
            <a:chOff x="32094" y="-68580"/>
            <a:chExt cx="12124007" cy="781316"/>
          </a:xfrm>
        </p:grpSpPr>
        <p:sp>
          <p:nvSpPr>
            <p:cNvPr id="8" name="모서리가 둥근 직사각형 127">
              <a:extLst>
                <a:ext uri="{FF2B5EF4-FFF2-40B4-BE49-F238E27FC236}">
                  <a16:creationId xmlns:a16="http://schemas.microsoft.com/office/drawing/2014/main" id="{628DE5A3-34CD-4A00-80A6-233F2A401F00}"/>
                </a:ext>
              </a:extLst>
            </p:cNvPr>
            <p:cNvSpPr/>
            <p:nvPr/>
          </p:nvSpPr>
          <p:spPr>
            <a:xfrm>
              <a:off x="32094" y="-68580"/>
              <a:ext cx="178882" cy="702389"/>
            </a:xfrm>
            <a:prstGeom prst="roundRect">
              <a:avLst>
                <a:gd name="adj" fmla="val 50000"/>
              </a:avLst>
            </a:prstGeom>
            <a:solidFill>
              <a:srgbClr val="A9D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128">
              <a:extLst>
                <a:ext uri="{FF2B5EF4-FFF2-40B4-BE49-F238E27FC236}">
                  <a16:creationId xmlns:a16="http://schemas.microsoft.com/office/drawing/2014/main" id="{7FF91A5D-248C-42DF-A45D-04E146C9EFB2}"/>
                </a:ext>
              </a:extLst>
            </p:cNvPr>
            <p:cNvSpPr/>
            <p:nvPr/>
          </p:nvSpPr>
          <p:spPr>
            <a:xfrm>
              <a:off x="249278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C0E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129">
              <a:extLst>
                <a:ext uri="{FF2B5EF4-FFF2-40B4-BE49-F238E27FC236}">
                  <a16:creationId xmlns:a16="http://schemas.microsoft.com/office/drawing/2014/main" id="{F329B8BC-BB33-4283-AC2C-33B9EFDFC3EC}"/>
                </a:ext>
              </a:extLst>
            </p:cNvPr>
            <p:cNvSpPr/>
            <p:nvPr/>
          </p:nvSpPr>
          <p:spPr>
            <a:xfrm>
              <a:off x="466462" y="-68580"/>
              <a:ext cx="178882" cy="315787"/>
            </a:xfrm>
            <a:prstGeom prst="roundRect">
              <a:avLst>
                <a:gd name="adj" fmla="val 50000"/>
              </a:avLst>
            </a:prstGeom>
            <a:solidFill>
              <a:srgbClr val="D0D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30">
              <a:extLst>
                <a:ext uri="{FF2B5EF4-FFF2-40B4-BE49-F238E27FC236}">
                  <a16:creationId xmlns:a16="http://schemas.microsoft.com/office/drawing/2014/main" id="{36F36512-690A-474B-A740-7DEC4812C9D3}"/>
                </a:ext>
              </a:extLst>
            </p:cNvPr>
            <p:cNvSpPr/>
            <p:nvPr/>
          </p:nvSpPr>
          <p:spPr>
            <a:xfrm>
              <a:off x="683646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B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31">
              <a:extLst>
                <a:ext uri="{FF2B5EF4-FFF2-40B4-BE49-F238E27FC236}">
                  <a16:creationId xmlns:a16="http://schemas.microsoft.com/office/drawing/2014/main" id="{FF0C6218-0C72-4743-B6F3-E23846857AC2}"/>
                </a:ext>
              </a:extLst>
            </p:cNvPr>
            <p:cNvSpPr/>
            <p:nvPr/>
          </p:nvSpPr>
          <p:spPr>
            <a:xfrm>
              <a:off x="900830" y="-68580"/>
              <a:ext cx="178882" cy="573968"/>
            </a:xfrm>
            <a:prstGeom prst="roundRect">
              <a:avLst>
                <a:gd name="adj" fmla="val 50000"/>
              </a:avLst>
            </a:prstGeom>
            <a:solidFill>
              <a:srgbClr val="A9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32">
              <a:extLst>
                <a:ext uri="{FF2B5EF4-FFF2-40B4-BE49-F238E27FC236}">
                  <a16:creationId xmlns:a16="http://schemas.microsoft.com/office/drawing/2014/main" id="{0E63A9A3-8648-4C5D-ADBC-F2614A56C21F}"/>
                </a:ext>
              </a:extLst>
            </p:cNvPr>
            <p:cNvSpPr/>
            <p:nvPr/>
          </p:nvSpPr>
          <p:spPr>
            <a:xfrm>
              <a:off x="1118014" y="-68580"/>
              <a:ext cx="178882" cy="739846"/>
            </a:xfrm>
            <a:prstGeom prst="roundRect">
              <a:avLst>
                <a:gd name="adj" fmla="val 50000"/>
              </a:avLst>
            </a:prstGeom>
            <a:solidFill>
              <a:srgbClr val="98C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3">
              <a:extLst>
                <a:ext uri="{FF2B5EF4-FFF2-40B4-BE49-F238E27FC236}">
                  <a16:creationId xmlns:a16="http://schemas.microsoft.com/office/drawing/2014/main" id="{7041656A-4D87-4B45-9197-46BD943D678B}"/>
                </a:ext>
              </a:extLst>
            </p:cNvPr>
            <p:cNvSpPr/>
            <p:nvPr/>
          </p:nvSpPr>
          <p:spPr>
            <a:xfrm>
              <a:off x="1335198" y="-68580"/>
              <a:ext cx="178882" cy="521204"/>
            </a:xfrm>
            <a:prstGeom prst="roundRect">
              <a:avLst>
                <a:gd name="adj" fmla="val 50000"/>
              </a:avLst>
            </a:prstGeom>
            <a:solidFill>
              <a:srgbClr val="A8B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34">
              <a:extLst>
                <a:ext uri="{FF2B5EF4-FFF2-40B4-BE49-F238E27FC236}">
                  <a16:creationId xmlns:a16="http://schemas.microsoft.com/office/drawing/2014/main" id="{54C55179-71D0-425B-9915-9C4213A32142}"/>
                </a:ext>
              </a:extLst>
            </p:cNvPr>
            <p:cNvSpPr/>
            <p:nvPr/>
          </p:nvSpPr>
          <p:spPr>
            <a:xfrm>
              <a:off x="1552382" y="-68580"/>
              <a:ext cx="178882" cy="404077"/>
            </a:xfrm>
            <a:prstGeom prst="roundRect">
              <a:avLst>
                <a:gd name="adj" fmla="val 50000"/>
              </a:avLst>
            </a:prstGeom>
            <a:solidFill>
              <a:srgbClr val="BBA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35">
              <a:extLst>
                <a:ext uri="{FF2B5EF4-FFF2-40B4-BE49-F238E27FC236}">
                  <a16:creationId xmlns:a16="http://schemas.microsoft.com/office/drawing/2014/main" id="{30C0A67A-02FC-41D9-8C79-22230DC1BAAC}"/>
                </a:ext>
              </a:extLst>
            </p:cNvPr>
            <p:cNvSpPr/>
            <p:nvPr/>
          </p:nvSpPr>
          <p:spPr>
            <a:xfrm>
              <a:off x="1769566" y="-68580"/>
              <a:ext cx="178882" cy="631490"/>
            </a:xfrm>
            <a:prstGeom prst="roundRect">
              <a:avLst>
                <a:gd name="adj" fmla="val 50000"/>
              </a:avLst>
            </a:prstGeom>
            <a:solidFill>
              <a:srgbClr val="D0B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36">
              <a:extLst>
                <a:ext uri="{FF2B5EF4-FFF2-40B4-BE49-F238E27FC236}">
                  <a16:creationId xmlns:a16="http://schemas.microsoft.com/office/drawing/2014/main" id="{DEF41118-EDFF-484B-91B9-B28FF4696C80}"/>
                </a:ext>
              </a:extLst>
            </p:cNvPr>
            <p:cNvSpPr/>
            <p:nvPr/>
          </p:nvSpPr>
          <p:spPr>
            <a:xfrm>
              <a:off x="1986750" y="-68580"/>
              <a:ext cx="178882" cy="588683"/>
            </a:xfrm>
            <a:prstGeom prst="roundRect">
              <a:avLst>
                <a:gd name="adj" fmla="val 50000"/>
              </a:avLst>
            </a:prstGeom>
            <a:solidFill>
              <a:srgbClr val="E0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37">
              <a:extLst>
                <a:ext uri="{FF2B5EF4-FFF2-40B4-BE49-F238E27FC236}">
                  <a16:creationId xmlns:a16="http://schemas.microsoft.com/office/drawing/2014/main" id="{A906C2F2-B86A-4AE4-B307-DA6758288DA3}"/>
                </a:ext>
              </a:extLst>
            </p:cNvPr>
            <p:cNvSpPr/>
            <p:nvPr/>
          </p:nvSpPr>
          <p:spPr>
            <a:xfrm>
              <a:off x="2203934" y="-68580"/>
              <a:ext cx="178882" cy="702390"/>
            </a:xfrm>
            <a:prstGeom prst="roundRect">
              <a:avLst>
                <a:gd name="adj" fmla="val 50000"/>
              </a:avLst>
            </a:prstGeom>
            <a:solidFill>
              <a:srgbClr val="EF9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38">
              <a:extLst>
                <a:ext uri="{FF2B5EF4-FFF2-40B4-BE49-F238E27FC236}">
                  <a16:creationId xmlns:a16="http://schemas.microsoft.com/office/drawing/2014/main" id="{DDFED4C3-2555-4DD8-A574-3415BEFDB29B}"/>
                </a:ext>
              </a:extLst>
            </p:cNvPr>
            <p:cNvSpPr/>
            <p:nvPr/>
          </p:nvSpPr>
          <p:spPr>
            <a:xfrm>
              <a:off x="2421118" y="-68580"/>
              <a:ext cx="178882" cy="294384"/>
            </a:xfrm>
            <a:prstGeom prst="roundRect">
              <a:avLst>
                <a:gd name="adj" fmla="val 50000"/>
              </a:avLst>
            </a:prstGeom>
            <a:solidFill>
              <a:srgbClr val="DE8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39">
              <a:extLst>
                <a:ext uri="{FF2B5EF4-FFF2-40B4-BE49-F238E27FC236}">
                  <a16:creationId xmlns:a16="http://schemas.microsoft.com/office/drawing/2014/main" id="{C32326C4-A74C-4DCD-918F-D0222E06D404}"/>
                </a:ext>
              </a:extLst>
            </p:cNvPr>
            <p:cNvSpPr/>
            <p:nvPr/>
          </p:nvSpPr>
          <p:spPr>
            <a:xfrm>
              <a:off x="2638302" y="-68580"/>
              <a:ext cx="178882" cy="573968"/>
            </a:xfrm>
            <a:prstGeom prst="roundRect">
              <a:avLst>
                <a:gd name="adj" fmla="val 50000"/>
              </a:avLst>
            </a:prstGeom>
            <a:solidFill>
              <a:srgbClr val="F19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140">
              <a:extLst>
                <a:ext uri="{FF2B5EF4-FFF2-40B4-BE49-F238E27FC236}">
                  <a16:creationId xmlns:a16="http://schemas.microsoft.com/office/drawing/2014/main" id="{59DFB91B-1C6A-4C06-AC8D-7ADBF511BA3F}"/>
                </a:ext>
              </a:extLst>
            </p:cNvPr>
            <p:cNvSpPr/>
            <p:nvPr/>
          </p:nvSpPr>
          <p:spPr>
            <a:xfrm>
              <a:off x="2855486" y="-68580"/>
              <a:ext cx="178882" cy="474976"/>
            </a:xfrm>
            <a:prstGeom prst="roundRect">
              <a:avLst>
                <a:gd name="adj" fmla="val 50000"/>
              </a:avLst>
            </a:prstGeom>
            <a:solidFill>
              <a:srgbClr val="DEA8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141">
              <a:extLst>
                <a:ext uri="{FF2B5EF4-FFF2-40B4-BE49-F238E27FC236}">
                  <a16:creationId xmlns:a16="http://schemas.microsoft.com/office/drawing/2014/main" id="{FA327D97-C9A4-496A-ACAB-99D02E35699D}"/>
                </a:ext>
              </a:extLst>
            </p:cNvPr>
            <p:cNvSpPr/>
            <p:nvPr/>
          </p:nvSpPr>
          <p:spPr>
            <a:xfrm>
              <a:off x="3072670" y="-68580"/>
              <a:ext cx="178882" cy="654232"/>
            </a:xfrm>
            <a:prstGeom prst="roundRect">
              <a:avLst>
                <a:gd name="adj" fmla="val 50000"/>
              </a:avLst>
            </a:prstGeom>
            <a:solidFill>
              <a:srgbClr val="E08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142">
              <a:extLst>
                <a:ext uri="{FF2B5EF4-FFF2-40B4-BE49-F238E27FC236}">
                  <a16:creationId xmlns:a16="http://schemas.microsoft.com/office/drawing/2014/main" id="{1B2875F7-A8B9-419B-B307-889B5977A30F}"/>
                </a:ext>
              </a:extLst>
            </p:cNvPr>
            <p:cNvSpPr/>
            <p:nvPr/>
          </p:nvSpPr>
          <p:spPr>
            <a:xfrm>
              <a:off x="3289854" y="-68580"/>
              <a:ext cx="178882" cy="602061"/>
            </a:xfrm>
            <a:prstGeom prst="roundRect">
              <a:avLst>
                <a:gd name="adj" fmla="val 50000"/>
              </a:avLst>
            </a:prstGeom>
            <a:solidFill>
              <a:srgbClr val="E45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143">
              <a:extLst>
                <a:ext uri="{FF2B5EF4-FFF2-40B4-BE49-F238E27FC236}">
                  <a16:creationId xmlns:a16="http://schemas.microsoft.com/office/drawing/2014/main" id="{FDCFEB45-BBDA-4E75-8528-4E22B3F2A47F}"/>
                </a:ext>
              </a:extLst>
            </p:cNvPr>
            <p:cNvSpPr/>
            <p:nvPr/>
          </p:nvSpPr>
          <p:spPr>
            <a:xfrm>
              <a:off x="3507038" y="-68580"/>
              <a:ext cx="178882" cy="684999"/>
            </a:xfrm>
            <a:prstGeom prst="roundRect">
              <a:avLst>
                <a:gd name="adj" fmla="val 50000"/>
              </a:avLst>
            </a:prstGeom>
            <a:solidFill>
              <a:srgbClr val="CF7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144">
              <a:extLst>
                <a:ext uri="{FF2B5EF4-FFF2-40B4-BE49-F238E27FC236}">
                  <a16:creationId xmlns:a16="http://schemas.microsoft.com/office/drawing/2014/main" id="{195A62AC-29B4-4D91-A37E-2F60A85E7D3E}"/>
                </a:ext>
              </a:extLst>
            </p:cNvPr>
            <p:cNvSpPr/>
            <p:nvPr/>
          </p:nvSpPr>
          <p:spPr>
            <a:xfrm>
              <a:off x="3724222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E3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145">
              <a:extLst>
                <a:ext uri="{FF2B5EF4-FFF2-40B4-BE49-F238E27FC236}">
                  <a16:creationId xmlns:a16="http://schemas.microsoft.com/office/drawing/2014/main" id="{2D448176-3264-478F-A240-E147EC5FD9F6}"/>
                </a:ext>
              </a:extLst>
            </p:cNvPr>
            <p:cNvSpPr/>
            <p:nvPr/>
          </p:nvSpPr>
          <p:spPr>
            <a:xfrm>
              <a:off x="394140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D16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146">
              <a:extLst>
                <a:ext uri="{FF2B5EF4-FFF2-40B4-BE49-F238E27FC236}">
                  <a16:creationId xmlns:a16="http://schemas.microsoft.com/office/drawing/2014/main" id="{7F05407E-E65A-41FF-80E2-95BC047918C7}"/>
                </a:ext>
              </a:extLst>
            </p:cNvPr>
            <p:cNvSpPr/>
            <p:nvPr/>
          </p:nvSpPr>
          <p:spPr>
            <a:xfrm>
              <a:off x="4158590" y="-68580"/>
              <a:ext cx="178882" cy="393375"/>
            </a:xfrm>
            <a:prstGeom prst="roundRect">
              <a:avLst>
                <a:gd name="adj" fmla="val 50000"/>
              </a:avLst>
            </a:prstGeom>
            <a:solidFill>
              <a:srgbClr val="BC8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147">
              <a:extLst>
                <a:ext uri="{FF2B5EF4-FFF2-40B4-BE49-F238E27FC236}">
                  <a16:creationId xmlns:a16="http://schemas.microsoft.com/office/drawing/2014/main" id="{B55180A8-E99A-453B-9DB3-0CE0D5E53A54}"/>
                </a:ext>
              </a:extLst>
            </p:cNvPr>
            <p:cNvSpPr/>
            <p:nvPr/>
          </p:nvSpPr>
          <p:spPr>
            <a:xfrm>
              <a:off x="4375774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CA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148">
              <a:extLst>
                <a:ext uri="{FF2B5EF4-FFF2-40B4-BE49-F238E27FC236}">
                  <a16:creationId xmlns:a16="http://schemas.microsoft.com/office/drawing/2014/main" id="{93713C55-4029-4D9E-BB9A-0ECA85765982}"/>
                </a:ext>
              </a:extLst>
            </p:cNvPr>
            <p:cNvSpPr/>
            <p:nvPr/>
          </p:nvSpPr>
          <p:spPr>
            <a:xfrm>
              <a:off x="4592958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E1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149">
              <a:extLst>
                <a:ext uri="{FF2B5EF4-FFF2-40B4-BE49-F238E27FC236}">
                  <a16:creationId xmlns:a16="http://schemas.microsoft.com/office/drawing/2014/main" id="{4752E54C-C466-4533-8C5F-B24EEC368917}"/>
                </a:ext>
              </a:extLst>
            </p:cNvPr>
            <p:cNvSpPr/>
            <p:nvPr/>
          </p:nvSpPr>
          <p:spPr>
            <a:xfrm>
              <a:off x="4810142" y="-68580"/>
              <a:ext cx="178882" cy="654232"/>
            </a:xfrm>
            <a:prstGeom prst="roundRect">
              <a:avLst>
                <a:gd name="adj" fmla="val 50000"/>
              </a:avLst>
            </a:prstGeom>
            <a:solidFill>
              <a:srgbClr val="F0B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150">
              <a:extLst>
                <a:ext uri="{FF2B5EF4-FFF2-40B4-BE49-F238E27FC236}">
                  <a16:creationId xmlns:a16="http://schemas.microsoft.com/office/drawing/2014/main" id="{7386168D-A2C7-4D98-A19C-64880FE95A32}"/>
                </a:ext>
              </a:extLst>
            </p:cNvPr>
            <p:cNvSpPr/>
            <p:nvPr/>
          </p:nvSpPr>
          <p:spPr>
            <a:xfrm>
              <a:off x="502732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DFA8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151">
              <a:extLst>
                <a:ext uri="{FF2B5EF4-FFF2-40B4-BE49-F238E27FC236}">
                  <a16:creationId xmlns:a16="http://schemas.microsoft.com/office/drawing/2014/main" id="{1BA36773-18E3-4EAE-8EAF-7BC2F5E9131B}"/>
                </a:ext>
              </a:extLst>
            </p:cNvPr>
            <p:cNvSpPr/>
            <p:nvPr/>
          </p:nvSpPr>
          <p:spPr>
            <a:xfrm>
              <a:off x="524451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D19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152">
              <a:extLst>
                <a:ext uri="{FF2B5EF4-FFF2-40B4-BE49-F238E27FC236}">
                  <a16:creationId xmlns:a16="http://schemas.microsoft.com/office/drawing/2014/main" id="{47A29E16-6922-4BA0-9F19-F72CE79743F9}"/>
                </a:ext>
              </a:extLst>
            </p:cNvPr>
            <p:cNvSpPr/>
            <p:nvPr/>
          </p:nvSpPr>
          <p:spPr>
            <a:xfrm>
              <a:off x="5461694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E4A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153">
              <a:extLst>
                <a:ext uri="{FF2B5EF4-FFF2-40B4-BE49-F238E27FC236}">
                  <a16:creationId xmlns:a16="http://schemas.microsoft.com/office/drawing/2014/main" id="{5841D8F8-AF54-4554-9F91-646221B76000}"/>
                </a:ext>
              </a:extLst>
            </p:cNvPr>
            <p:cNvSpPr/>
            <p:nvPr/>
          </p:nvSpPr>
          <p:spPr>
            <a:xfrm>
              <a:off x="5678878" y="-68580"/>
              <a:ext cx="178882" cy="268967"/>
            </a:xfrm>
            <a:prstGeom prst="roundRect">
              <a:avLst>
                <a:gd name="adj" fmla="val 50000"/>
              </a:avLst>
            </a:prstGeom>
            <a:solidFill>
              <a:srgbClr val="F5B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154">
              <a:extLst>
                <a:ext uri="{FF2B5EF4-FFF2-40B4-BE49-F238E27FC236}">
                  <a16:creationId xmlns:a16="http://schemas.microsoft.com/office/drawing/2014/main" id="{060D9269-762C-4781-8038-85352D9B4B03}"/>
                </a:ext>
              </a:extLst>
            </p:cNvPr>
            <p:cNvSpPr/>
            <p:nvPr/>
          </p:nvSpPr>
          <p:spPr>
            <a:xfrm>
              <a:off x="5896062" y="-68580"/>
              <a:ext cx="178882" cy="404078"/>
            </a:xfrm>
            <a:prstGeom prst="roundRect">
              <a:avLst>
                <a:gd name="adj" fmla="val 50000"/>
              </a:avLst>
            </a:prstGeom>
            <a:solidFill>
              <a:srgbClr val="E0A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모서리가 둥근 직사각형 155">
              <a:extLst>
                <a:ext uri="{FF2B5EF4-FFF2-40B4-BE49-F238E27FC236}">
                  <a16:creationId xmlns:a16="http://schemas.microsoft.com/office/drawing/2014/main" id="{46831D72-BDB9-44ED-B26D-E5656E9443E0}"/>
                </a:ext>
              </a:extLst>
            </p:cNvPr>
            <p:cNvSpPr/>
            <p:nvPr/>
          </p:nvSpPr>
          <p:spPr>
            <a:xfrm>
              <a:off x="611324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F09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모서리가 둥근 직사각형 156">
              <a:extLst>
                <a:ext uri="{FF2B5EF4-FFF2-40B4-BE49-F238E27FC236}">
                  <a16:creationId xmlns:a16="http://schemas.microsoft.com/office/drawing/2014/main" id="{48C9E7FD-6EEA-47B8-85EC-EC0959B57F41}"/>
                </a:ext>
              </a:extLst>
            </p:cNvPr>
            <p:cNvSpPr/>
            <p:nvPr/>
          </p:nvSpPr>
          <p:spPr>
            <a:xfrm>
              <a:off x="6330430" y="-68580"/>
              <a:ext cx="178882" cy="781316"/>
            </a:xfrm>
            <a:prstGeom prst="roundRect">
              <a:avLst>
                <a:gd name="adj" fmla="val 50000"/>
              </a:avLst>
            </a:prstGeom>
            <a:solidFill>
              <a:srgbClr val="E18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모서리가 둥근 직사각형 157">
              <a:extLst>
                <a:ext uri="{FF2B5EF4-FFF2-40B4-BE49-F238E27FC236}">
                  <a16:creationId xmlns:a16="http://schemas.microsoft.com/office/drawing/2014/main" id="{DE2329EC-4475-4A6F-8485-941DDBF08894}"/>
                </a:ext>
              </a:extLst>
            </p:cNvPr>
            <p:cNvSpPr/>
            <p:nvPr/>
          </p:nvSpPr>
          <p:spPr>
            <a:xfrm>
              <a:off x="6547614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F36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모서리가 둥근 직사각형 158">
              <a:extLst>
                <a:ext uri="{FF2B5EF4-FFF2-40B4-BE49-F238E27FC236}">
                  <a16:creationId xmlns:a16="http://schemas.microsoft.com/office/drawing/2014/main" id="{4DD6F6F2-86AE-43ED-8039-CA7B73ADA54F}"/>
                </a:ext>
              </a:extLst>
            </p:cNvPr>
            <p:cNvSpPr/>
            <p:nvPr/>
          </p:nvSpPr>
          <p:spPr>
            <a:xfrm>
              <a:off x="6764798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DE6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159">
              <a:extLst>
                <a:ext uri="{FF2B5EF4-FFF2-40B4-BE49-F238E27FC236}">
                  <a16:creationId xmlns:a16="http://schemas.microsoft.com/office/drawing/2014/main" id="{06718B7E-13F6-4765-AC90-8055EC4A05C7}"/>
                </a:ext>
              </a:extLst>
            </p:cNvPr>
            <p:cNvSpPr/>
            <p:nvPr/>
          </p:nvSpPr>
          <p:spPr>
            <a:xfrm>
              <a:off x="6981982" y="-68580"/>
              <a:ext cx="178882" cy="602061"/>
            </a:xfrm>
            <a:prstGeom prst="roundRect">
              <a:avLst>
                <a:gd name="adj" fmla="val 50000"/>
              </a:avLst>
            </a:prstGeom>
            <a:solidFill>
              <a:srgbClr val="F17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모서리가 둥근 직사각형 160">
              <a:extLst>
                <a:ext uri="{FF2B5EF4-FFF2-40B4-BE49-F238E27FC236}">
                  <a16:creationId xmlns:a16="http://schemas.microsoft.com/office/drawing/2014/main" id="{359BFDD4-DE09-4154-8BB5-C57112D95114}"/>
                </a:ext>
              </a:extLst>
            </p:cNvPr>
            <p:cNvSpPr/>
            <p:nvPr/>
          </p:nvSpPr>
          <p:spPr>
            <a:xfrm>
              <a:off x="719916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E28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모서리가 둥근 직사각형 161">
              <a:extLst>
                <a:ext uri="{FF2B5EF4-FFF2-40B4-BE49-F238E27FC236}">
                  <a16:creationId xmlns:a16="http://schemas.microsoft.com/office/drawing/2014/main" id="{63C1EAEF-1A14-4DD5-9756-31CC964308B8}"/>
                </a:ext>
              </a:extLst>
            </p:cNvPr>
            <p:cNvSpPr/>
            <p:nvPr/>
          </p:nvSpPr>
          <p:spPr>
            <a:xfrm>
              <a:off x="7416350" y="-68580"/>
              <a:ext cx="178882" cy="436183"/>
            </a:xfrm>
            <a:prstGeom prst="roundRect">
              <a:avLst>
                <a:gd name="adj" fmla="val 50000"/>
              </a:avLst>
            </a:prstGeom>
            <a:solidFill>
              <a:srgbClr val="CD9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162">
              <a:extLst>
                <a:ext uri="{FF2B5EF4-FFF2-40B4-BE49-F238E27FC236}">
                  <a16:creationId xmlns:a16="http://schemas.microsoft.com/office/drawing/2014/main" id="{2F3B7A4C-9B9D-4325-BE3F-801613253DE7}"/>
                </a:ext>
              </a:extLst>
            </p:cNvPr>
            <p:cNvSpPr/>
            <p:nvPr/>
          </p:nvSpPr>
          <p:spPr>
            <a:xfrm>
              <a:off x="7633534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BCA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모서리가 둥근 직사각형 163">
              <a:extLst>
                <a:ext uri="{FF2B5EF4-FFF2-40B4-BE49-F238E27FC236}">
                  <a16:creationId xmlns:a16="http://schemas.microsoft.com/office/drawing/2014/main" id="{8EFF828F-7C9D-49A0-A321-C4429ACAB59C}"/>
                </a:ext>
              </a:extLst>
            </p:cNvPr>
            <p:cNvSpPr/>
            <p:nvPr/>
          </p:nvSpPr>
          <p:spPr>
            <a:xfrm>
              <a:off x="7850718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AC9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164">
              <a:extLst>
                <a:ext uri="{FF2B5EF4-FFF2-40B4-BE49-F238E27FC236}">
                  <a16:creationId xmlns:a16="http://schemas.microsoft.com/office/drawing/2014/main" id="{9AD9641C-FB39-47F5-B72C-E0389DDC609F}"/>
                </a:ext>
              </a:extLst>
            </p:cNvPr>
            <p:cNvSpPr/>
            <p:nvPr/>
          </p:nvSpPr>
          <p:spPr>
            <a:xfrm>
              <a:off x="8067902" y="-68580"/>
              <a:ext cx="178882" cy="249236"/>
            </a:xfrm>
            <a:prstGeom prst="roundRect">
              <a:avLst>
                <a:gd name="adj" fmla="val 50000"/>
              </a:avLst>
            </a:prstGeom>
            <a:solidFill>
              <a:srgbClr val="97A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65">
              <a:extLst>
                <a:ext uri="{FF2B5EF4-FFF2-40B4-BE49-F238E27FC236}">
                  <a16:creationId xmlns:a16="http://schemas.microsoft.com/office/drawing/2014/main" id="{45911CF7-1375-42BC-A82C-0F1E5F0F7A23}"/>
                </a:ext>
              </a:extLst>
            </p:cNvPr>
            <p:cNvSpPr/>
            <p:nvPr/>
          </p:nvSpPr>
          <p:spPr>
            <a:xfrm>
              <a:off x="8285086" y="-68580"/>
              <a:ext cx="178882" cy="345552"/>
            </a:xfrm>
            <a:prstGeom prst="roundRect">
              <a:avLst>
                <a:gd name="adj" fmla="val 50000"/>
              </a:avLst>
            </a:prstGeom>
            <a:solidFill>
              <a:srgbClr val="A9BA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166">
              <a:extLst>
                <a:ext uri="{FF2B5EF4-FFF2-40B4-BE49-F238E27FC236}">
                  <a16:creationId xmlns:a16="http://schemas.microsoft.com/office/drawing/2014/main" id="{73055C28-2292-4A89-BD21-31B5B22DCE9E}"/>
                </a:ext>
              </a:extLst>
            </p:cNvPr>
            <p:cNvSpPr/>
            <p:nvPr/>
          </p:nvSpPr>
          <p:spPr>
            <a:xfrm>
              <a:off x="850227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BEA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모서리가 둥근 직사각형 167">
              <a:extLst>
                <a:ext uri="{FF2B5EF4-FFF2-40B4-BE49-F238E27FC236}">
                  <a16:creationId xmlns:a16="http://schemas.microsoft.com/office/drawing/2014/main" id="{CA7B2A9B-523A-4FF5-BB07-280B33EE5361}"/>
                </a:ext>
              </a:extLst>
            </p:cNvPr>
            <p:cNvSpPr/>
            <p:nvPr/>
          </p:nvSpPr>
          <p:spPr>
            <a:xfrm>
              <a:off x="8719454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AAB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168">
              <a:extLst>
                <a:ext uri="{FF2B5EF4-FFF2-40B4-BE49-F238E27FC236}">
                  <a16:creationId xmlns:a16="http://schemas.microsoft.com/office/drawing/2014/main" id="{2BA33F3C-3C73-4BCB-9FED-E8C3213DE6FB}"/>
                </a:ext>
              </a:extLst>
            </p:cNvPr>
            <p:cNvSpPr/>
            <p:nvPr/>
          </p:nvSpPr>
          <p:spPr>
            <a:xfrm>
              <a:off x="8936638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BBC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169">
              <a:extLst>
                <a:ext uri="{FF2B5EF4-FFF2-40B4-BE49-F238E27FC236}">
                  <a16:creationId xmlns:a16="http://schemas.microsoft.com/office/drawing/2014/main" id="{D1024918-6F43-4333-B939-5B6F78355362}"/>
                </a:ext>
              </a:extLst>
            </p:cNvPr>
            <p:cNvSpPr/>
            <p:nvPr/>
          </p:nvSpPr>
          <p:spPr>
            <a:xfrm>
              <a:off x="9153822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CFD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모서리가 둥근 직사각형 170">
              <a:extLst>
                <a:ext uri="{FF2B5EF4-FFF2-40B4-BE49-F238E27FC236}">
                  <a16:creationId xmlns:a16="http://schemas.microsoft.com/office/drawing/2014/main" id="{DDD55201-F5B3-46DC-8DEA-7EE77EC90BEF}"/>
                </a:ext>
              </a:extLst>
            </p:cNvPr>
            <p:cNvSpPr/>
            <p:nvPr/>
          </p:nvSpPr>
          <p:spPr>
            <a:xfrm>
              <a:off x="9371006" y="-68580"/>
              <a:ext cx="178882" cy="436183"/>
            </a:xfrm>
            <a:prstGeom prst="roundRect">
              <a:avLst>
                <a:gd name="adj" fmla="val 50000"/>
              </a:avLst>
            </a:prstGeom>
            <a:solidFill>
              <a:srgbClr val="BDC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171">
              <a:extLst>
                <a:ext uri="{FF2B5EF4-FFF2-40B4-BE49-F238E27FC236}">
                  <a16:creationId xmlns:a16="http://schemas.microsoft.com/office/drawing/2014/main" id="{A1C1F01E-1AC2-4257-AB6A-7136333C4935}"/>
                </a:ext>
              </a:extLst>
            </p:cNvPr>
            <p:cNvSpPr/>
            <p:nvPr/>
          </p:nvSpPr>
          <p:spPr>
            <a:xfrm>
              <a:off x="9588190" y="-68580"/>
              <a:ext cx="178882" cy="474977"/>
            </a:xfrm>
            <a:prstGeom prst="roundRect">
              <a:avLst>
                <a:gd name="adj" fmla="val 50000"/>
              </a:avLst>
            </a:prstGeom>
            <a:solidFill>
              <a:srgbClr val="D0DD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172">
              <a:extLst>
                <a:ext uri="{FF2B5EF4-FFF2-40B4-BE49-F238E27FC236}">
                  <a16:creationId xmlns:a16="http://schemas.microsoft.com/office/drawing/2014/main" id="{74E0F175-D1EF-4B0F-935A-AE6595A94AB2}"/>
                </a:ext>
              </a:extLst>
            </p:cNvPr>
            <p:cNvSpPr/>
            <p:nvPr/>
          </p:nvSpPr>
          <p:spPr>
            <a:xfrm>
              <a:off x="9805374" y="-68580"/>
              <a:ext cx="178882" cy="521204"/>
            </a:xfrm>
            <a:prstGeom prst="roundRect">
              <a:avLst>
                <a:gd name="adj" fmla="val 50000"/>
              </a:avLst>
            </a:prstGeom>
            <a:solidFill>
              <a:srgbClr val="BDC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173">
              <a:extLst>
                <a:ext uri="{FF2B5EF4-FFF2-40B4-BE49-F238E27FC236}">
                  <a16:creationId xmlns:a16="http://schemas.microsoft.com/office/drawing/2014/main" id="{8ACA7B52-4F2D-4228-B38C-222D627EF5ED}"/>
                </a:ext>
              </a:extLst>
            </p:cNvPr>
            <p:cNvSpPr/>
            <p:nvPr/>
          </p:nvSpPr>
          <p:spPr>
            <a:xfrm>
              <a:off x="10022558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ADB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174">
              <a:extLst>
                <a:ext uri="{FF2B5EF4-FFF2-40B4-BE49-F238E27FC236}">
                  <a16:creationId xmlns:a16="http://schemas.microsoft.com/office/drawing/2014/main" id="{A60CB58F-93F0-487F-A43B-6435C649A1A0}"/>
                </a:ext>
              </a:extLst>
            </p:cNvPr>
            <p:cNvSpPr/>
            <p:nvPr/>
          </p:nvSpPr>
          <p:spPr>
            <a:xfrm>
              <a:off x="10239742" y="-68580"/>
              <a:ext cx="178882" cy="542197"/>
            </a:xfrm>
            <a:prstGeom prst="roundRect">
              <a:avLst>
                <a:gd name="adj" fmla="val 50000"/>
              </a:avLst>
            </a:prstGeom>
            <a:solidFill>
              <a:srgbClr val="BE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모서리가 둥근 직사각형 175">
              <a:extLst>
                <a:ext uri="{FF2B5EF4-FFF2-40B4-BE49-F238E27FC236}">
                  <a16:creationId xmlns:a16="http://schemas.microsoft.com/office/drawing/2014/main" id="{9B258031-791F-4875-AABE-BCC6C35CC058}"/>
                </a:ext>
              </a:extLst>
            </p:cNvPr>
            <p:cNvSpPr/>
            <p:nvPr/>
          </p:nvSpPr>
          <p:spPr>
            <a:xfrm>
              <a:off x="10456926" y="-68580"/>
              <a:ext cx="178882" cy="37765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176">
              <a:extLst>
                <a:ext uri="{FF2B5EF4-FFF2-40B4-BE49-F238E27FC236}">
                  <a16:creationId xmlns:a16="http://schemas.microsoft.com/office/drawing/2014/main" id="{2894996F-4C8A-4E30-B3FC-E2D386C5CCC2}"/>
                </a:ext>
              </a:extLst>
            </p:cNvPr>
            <p:cNvSpPr/>
            <p:nvPr/>
          </p:nvSpPr>
          <p:spPr>
            <a:xfrm>
              <a:off x="10674110" y="-68580"/>
              <a:ext cx="178882" cy="42180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177">
              <a:extLst>
                <a:ext uri="{FF2B5EF4-FFF2-40B4-BE49-F238E27FC236}">
                  <a16:creationId xmlns:a16="http://schemas.microsoft.com/office/drawing/2014/main" id="{951EBD23-E256-4AE2-8A93-05414533199B}"/>
                </a:ext>
              </a:extLst>
            </p:cNvPr>
            <p:cNvSpPr/>
            <p:nvPr/>
          </p:nvSpPr>
          <p:spPr>
            <a:xfrm>
              <a:off x="10891294" y="-68580"/>
              <a:ext cx="178882" cy="31578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모서리가 둥근 직사각형 178">
              <a:extLst>
                <a:ext uri="{FF2B5EF4-FFF2-40B4-BE49-F238E27FC236}">
                  <a16:creationId xmlns:a16="http://schemas.microsoft.com/office/drawing/2014/main" id="{06D1203D-692D-4EDA-B0C1-C51FA7575466}"/>
                </a:ext>
              </a:extLst>
            </p:cNvPr>
            <p:cNvSpPr/>
            <p:nvPr/>
          </p:nvSpPr>
          <p:spPr>
            <a:xfrm>
              <a:off x="11108478" y="-68580"/>
              <a:ext cx="178882" cy="63951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모서리가 둥근 직사각형 179">
              <a:extLst>
                <a:ext uri="{FF2B5EF4-FFF2-40B4-BE49-F238E27FC236}">
                  <a16:creationId xmlns:a16="http://schemas.microsoft.com/office/drawing/2014/main" id="{DA28D223-EE86-4465-9667-003C91DE9145}"/>
                </a:ext>
              </a:extLst>
            </p:cNvPr>
            <p:cNvSpPr/>
            <p:nvPr/>
          </p:nvSpPr>
          <p:spPr>
            <a:xfrm>
              <a:off x="11325662" y="-68580"/>
              <a:ext cx="178882" cy="69469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모서리가 둥근 직사각형 180">
              <a:extLst>
                <a:ext uri="{FF2B5EF4-FFF2-40B4-BE49-F238E27FC236}">
                  <a16:creationId xmlns:a16="http://schemas.microsoft.com/office/drawing/2014/main" id="{6ECA37A5-9F39-4812-AC9F-6C299FFEAE79}"/>
                </a:ext>
              </a:extLst>
            </p:cNvPr>
            <p:cNvSpPr/>
            <p:nvPr/>
          </p:nvSpPr>
          <p:spPr>
            <a:xfrm>
              <a:off x="11542846" y="-68580"/>
              <a:ext cx="178882" cy="5592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모서리가 둥근 직사각형 181">
              <a:extLst>
                <a:ext uri="{FF2B5EF4-FFF2-40B4-BE49-F238E27FC236}">
                  <a16:creationId xmlns:a16="http://schemas.microsoft.com/office/drawing/2014/main" id="{EA4B82B0-3199-4C88-9736-1E58CF53AE16}"/>
                </a:ext>
              </a:extLst>
            </p:cNvPr>
            <p:cNvSpPr/>
            <p:nvPr/>
          </p:nvSpPr>
          <p:spPr>
            <a:xfrm>
              <a:off x="1176003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182">
              <a:extLst>
                <a:ext uri="{FF2B5EF4-FFF2-40B4-BE49-F238E27FC236}">
                  <a16:creationId xmlns:a16="http://schemas.microsoft.com/office/drawing/2014/main" id="{A00D2FA9-6C39-4406-83C9-54E7E0E19352}"/>
                </a:ext>
              </a:extLst>
            </p:cNvPr>
            <p:cNvSpPr/>
            <p:nvPr/>
          </p:nvSpPr>
          <p:spPr>
            <a:xfrm>
              <a:off x="11977219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직사각형 74">
            <a:extLst>
              <a:ext uri="{FF2B5EF4-FFF2-40B4-BE49-F238E27FC236}">
                <a16:creationId xmlns:a16="http://schemas.microsoft.com/office/drawing/2014/main" id="{0A76E32F-6BD1-444C-8B18-755E1950E088}"/>
              </a:ext>
            </a:extLst>
          </p:cNvPr>
          <p:cNvSpPr/>
          <p:nvPr/>
        </p:nvSpPr>
        <p:spPr>
          <a:xfrm>
            <a:off x="-12700" y="4143375"/>
            <a:ext cx="3678238" cy="22764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8FB4EF-43E5-4076-A66D-87B2AFE4378B}"/>
              </a:ext>
            </a:extLst>
          </p:cNvPr>
          <p:cNvSpPr/>
          <p:nvPr/>
        </p:nvSpPr>
        <p:spPr>
          <a:xfrm>
            <a:off x="5578474" y="3709988"/>
            <a:ext cx="3565525" cy="21399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893B245-EA81-46A8-ABF7-93B0A12D74DE}"/>
              </a:ext>
            </a:extLst>
          </p:cNvPr>
          <p:cNvSpPr/>
          <p:nvPr/>
        </p:nvSpPr>
        <p:spPr>
          <a:xfrm>
            <a:off x="3711575" y="1209675"/>
            <a:ext cx="1820863" cy="56483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A5CF654-492F-426D-B963-5BF3471B83D8}"/>
              </a:ext>
            </a:extLst>
          </p:cNvPr>
          <p:cNvSpPr/>
          <p:nvPr/>
        </p:nvSpPr>
        <p:spPr>
          <a:xfrm>
            <a:off x="-12700" y="1747838"/>
            <a:ext cx="3678238" cy="20240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E01F903-39C1-41E9-AA1D-770B8EB5CA65}"/>
              </a:ext>
            </a:extLst>
          </p:cNvPr>
          <p:cNvSpPr/>
          <p:nvPr/>
        </p:nvSpPr>
        <p:spPr>
          <a:xfrm>
            <a:off x="5572125" y="1379679"/>
            <a:ext cx="3570908" cy="21240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7175" name="그룹 5">
            <a:extLst>
              <a:ext uri="{FF2B5EF4-FFF2-40B4-BE49-F238E27FC236}">
                <a16:creationId xmlns:a16="http://schemas.microsoft.com/office/drawing/2014/main" id="{88A8915D-3EBD-4087-A53B-2EB5C526FDB1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598"/>
            <a:ext cx="3409267" cy="581053"/>
            <a:chOff x="1203859" y="799592"/>
            <a:chExt cx="3411987" cy="5811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7EAA662-99E5-4D3D-8780-F7E93AADB3A2}"/>
                </a:ext>
              </a:extLst>
            </p:cNvPr>
            <p:cNvSpPr txBox="1"/>
            <p:nvPr/>
          </p:nvSpPr>
          <p:spPr>
            <a:xfrm>
              <a:off x="1203859" y="799592"/>
              <a:ext cx="1452517" cy="24625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1.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대회 참가 개요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709236-7E71-45C9-BF5A-F6873D408DFA}"/>
                </a:ext>
              </a:extLst>
            </p:cNvPr>
            <p:cNvSpPr txBox="1"/>
            <p:nvPr/>
          </p:nvSpPr>
          <p:spPr>
            <a:xfrm>
              <a:off x="1203859" y="1072902"/>
              <a:ext cx="3411987" cy="30781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참치 김치찌개 팀을 소개합니다</a:t>
              </a:r>
              <a:r>
                <a:rPr lang="en-US" altLang="ko-KR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.</a:t>
              </a:r>
              <a:endParaRPr lang="ko-KR" altLang="en-US" sz="2000" b="1" spc="-12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B816636-A8B9-4A4B-8947-207F2B4C7568}"/>
              </a:ext>
            </a:extLst>
          </p:cNvPr>
          <p:cNvSpPr txBox="1"/>
          <p:nvPr/>
        </p:nvSpPr>
        <p:spPr>
          <a:xfrm>
            <a:off x="8537575" y="227013"/>
            <a:ext cx="292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1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719C6-E69A-48A7-959C-2F74C0BC6C31}"/>
              </a:ext>
            </a:extLst>
          </p:cNvPr>
          <p:cNvSpPr txBox="1"/>
          <p:nvPr/>
        </p:nvSpPr>
        <p:spPr>
          <a:xfrm>
            <a:off x="957685" y="898051"/>
            <a:ext cx="818631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팀원구성 및 프로필 </a:t>
            </a:r>
          </a:p>
        </p:txBody>
      </p:sp>
      <p:pic>
        <p:nvPicPr>
          <p:cNvPr id="7178" name="그림 8">
            <a:extLst>
              <a:ext uri="{FF2B5EF4-FFF2-40B4-BE49-F238E27FC236}">
                <a16:creationId xmlns:a16="http://schemas.microsoft.com/office/drawing/2014/main" id="{FDA88160-1ED6-4F18-9D08-5F8AC69AB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984376"/>
            <a:ext cx="1374150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79" name="그룹 28">
            <a:extLst>
              <a:ext uri="{FF2B5EF4-FFF2-40B4-BE49-F238E27FC236}">
                <a16:creationId xmlns:a16="http://schemas.microsoft.com/office/drawing/2014/main" id="{6A223B14-36B6-4FD0-BC11-FDC5FB91E4CF}"/>
              </a:ext>
            </a:extLst>
          </p:cNvPr>
          <p:cNvGrpSpPr>
            <a:grpSpLocks/>
          </p:cNvGrpSpPr>
          <p:nvPr/>
        </p:nvGrpSpPr>
        <p:grpSpPr bwMode="auto">
          <a:xfrm>
            <a:off x="3684588" y="1422400"/>
            <a:ext cx="1836737" cy="2366963"/>
            <a:chOff x="3690938" y="1679575"/>
            <a:chExt cx="1743075" cy="221312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6D48D9D8-033B-4C91-A38F-0084F8BE18A2}"/>
                </a:ext>
              </a:extLst>
            </p:cNvPr>
            <p:cNvSpPr/>
            <p:nvPr/>
          </p:nvSpPr>
          <p:spPr>
            <a:xfrm>
              <a:off x="3690938" y="1679575"/>
              <a:ext cx="1743075" cy="17425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7215" name="그림 10">
              <a:extLst>
                <a:ext uri="{FF2B5EF4-FFF2-40B4-BE49-F238E27FC236}">
                  <a16:creationId xmlns:a16="http://schemas.microsoft.com/office/drawing/2014/main" id="{E223146E-A41E-4D8A-83BE-99D8CC753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3031" y="1871295"/>
              <a:ext cx="1601222" cy="202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180" name="그림 14">
            <a:extLst>
              <a:ext uri="{FF2B5EF4-FFF2-40B4-BE49-F238E27FC236}">
                <a16:creationId xmlns:a16="http://schemas.microsoft.com/office/drawing/2014/main" id="{8BF173B0-B9FF-4FFB-9953-4EB3832FD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8" y="1584325"/>
            <a:ext cx="1411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그림 19">
            <a:extLst>
              <a:ext uri="{FF2B5EF4-FFF2-40B4-BE49-F238E27FC236}">
                <a16:creationId xmlns:a16="http://schemas.microsoft.com/office/drawing/2014/main" id="{FAA43332-A3A2-4108-92F3-C17BF2650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4452938"/>
            <a:ext cx="1444625" cy="192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그림 22">
            <a:extLst>
              <a:ext uri="{FF2B5EF4-FFF2-40B4-BE49-F238E27FC236}">
                <a16:creationId xmlns:a16="http://schemas.microsoft.com/office/drawing/2014/main" id="{B0D654DB-A503-44FA-86AD-FF2D76267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4062413"/>
            <a:ext cx="1209675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183" name="그룹 25">
            <a:extLst>
              <a:ext uri="{FF2B5EF4-FFF2-40B4-BE49-F238E27FC236}">
                <a16:creationId xmlns:a16="http://schemas.microsoft.com/office/drawing/2014/main" id="{2D578114-42B6-43F5-BED0-D65FCEFBC4EC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193675"/>
            <a:ext cx="2681288" cy="639763"/>
            <a:chOff x="5721020" y="193203"/>
            <a:chExt cx="2681287" cy="6397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57EDA7E-0B54-4746-BAC8-004ED32DE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7213" name="그림 24">
              <a:extLst>
                <a:ext uri="{FF2B5EF4-FFF2-40B4-BE49-F238E27FC236}">
                  <a16:creationId xmlns:a16="http://schemas.microsoft.com/office/drawing/2014/main" id="{0D46EAD3-A5EF-4DAD-B01C-E5B5BFDC1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184" name="그룹 49">
            <a:extLst>
              <a:ext uri="{FF2B5EF4-FFF2-40B4-BE49-F238E27FC236}">
                <a16:creationId xmlns:a16="http://schemas.microsoft.com/office/drawing/2014/main" id="{AFE319AB-D566-4158-A32B-AAD7AFD3DCF4}"/>
              </a:ext>
            </a:extLst>
          </p:cNvPr>
          <p:cNvGrpSpPr>
            <a:grpSpLocks/>
          </p:cNvGrpSpPr>
          <p:nvPr/>
        </p:nvGrpSpPr>
        <p:grpSpPr bwMode="auto">
          <a:xfrm>
            <a:off x="1136650" y="1828800"/>
            <a:ext cx="2722562" cy="2984500"/>
            <a:chOff x="1820492" y="1450886"/>
            <a:chExt cx="2848784" cy="2985392"/>
          </a:xfrm>
        </p:grpSpPr>
        <p:sp>
          <p:nvSpPr>
            <p:cNvPr id="7185" name="TextBox 25">
              <a:extLst>
                <a:ext uri="{FF2B5EF4-FFF2-40B4-BE49-F238E27FC236}">
                  <a16:creationId xmlns:a16="http://schemas.microsoft.com/office/drawing/2014/main" id="{0F66BD87-6919-44BC-A144-E31504F380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3144" y="1668439"/>
              <a:ext cx="2646132" cy="6773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다양한 데이터 핸들링을 통해 알고리즘 개발 역량 향상을 위해 참여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6F39816-3AD0-4196-948A-E1FE57C8E0FB}"/>
                </a:ext>
              </a:extLst>
            </p:cNvPr>
            <p:cNvSpPr txBox="1"/>
            <p:nvPr/>
          </p:nvSpPr>
          <p:spPr>
            <a:xfrm>
              <a:off x="1911853" y="1450886"/>
              <a:ext cx="2694302" cy="2763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경희대학교 산업경영공학과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4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학년 </a:t>
              </a:r>
            </a:p>
          </p:txBody>
        </p:sp>
        <p:sp>
          <p:nvSpPr>
            <p:cNvPr id="39" name="TextBox 25">
              <a:extLst>
                <a:ext uri="{FF2B5EF4-FFF2-40B4-BE49-F238E27FC236}">
                  <a16:creationId xmlns:a16="http://schemas.microsoft.com/office/drawing/2014/main" id="{41D3CAD7-1CFE-403D-8FE7-AF051BA68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3144" y="2235345"/>
              <a:ext cx="2636166" cy="6773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모델 아이디어 제시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적용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논문 바탕으로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optimizer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와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scheduler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제시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적용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0" name="TextBox 25">
              <a:extLst>
                <a:ext uri="{FF2B5EF4-FFF2-40B4-BE49-F238E27FC236}">
                  <a16:creationId xmlns:a16="http://schemas.microsoft.com/office/drawing/2014/main" id="{7D5C3DCE-AC4F-4D8B-9078-B60EE347B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3145" y="2843540"/>
              <a:ext cx="2543143" cy="4922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PyTorch, idea suggestion, Team communication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0319EED-8331-4824-971A-4DAD89B2B46F}"/>
                </a:ext>
              </a:extLst>
            </p:cNvPr>
            <p:cNvSpPr txBox="1"/>
            <p:nvPr/>
          </p:nvSpPr>
          <p:spPr>
            <a:xfrm>
              <a:off x="1820492" y="4159970"/>
              <a:ext cx="2692642" cy="27630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연세대학교 기계공학과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4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학년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4D60F07-400F-4295-B7F8-18FD89F410DF}"/>
              </a:ext>
            </a:extLst>
          </p:cNvPr>
          <p:cNvSpPr txBox="1"/>
          <p:nvPr/>
        </p:nvSpPr>
        <p:spPr>
          <a:xfrm>
            <a:off x="198438" y="1804988"/>
            <a:ext cx="1262062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 하림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9ACBE3-B09A-49C1-98DF-7C1E8FBD3209}"/>
              </a:ext>
            </a:extLst>
          </p:cNvPr>
          <p:cNvSpPr txBox="1"/>
          <p:nvPr/>
        </p:nvSpPr>
        <p:spPr>
          <a:xfrm>
            <a:off x="8042275" y="1403209"/>
            <a:ext cx="12620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차 현수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7187" name="그룹 40">
            <a:extLst>
              <a:ext uri="{FF2B5EF4-FFF2-40B4-BE49-F238E27FC236}">
                <a16:creationId xmlns:a16="http://schemas.microsoft.com/office/drawing/2014/main" id="{AA3CC518-D25A-42C6-AE92-624324C60F9A}"/>
              </a:ext>
            </a:extLst>
          </p:cNvPr>
          <p:cNvGrpSpPr>
            <a:grpSpLocks/>
          </p:cNvGrpSpPr>
          <p:nvPr/>
        </p:nvGrpSpPr>
        <p:grpSpPr bwMode="auto">
          <a:xfrm>
            <a:off x="1165225" y="1436688"/>
            <a:ext cx="7170738" cy="5012472"/>
            <a:chOff x="634445" y="1312875"/>
            <a:chExt cx="7171485" cy="501199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E12849F-A7B4-4DCE-A210-E69BEBAF710B}"/>
                </a:ext>
              </a:extLst>
            </p:cNvPr>
            <p:cNvSpPr txBox="1"/>
            <p:nvPr/>
          </p:nvSpPr>
          <p:spPr>
            <a:xfrm>
              <a:off x="4997350" y="1312875"/>
              <a:ext cx="2573606" cy="2777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연세대학교 전기전자공학부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4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학년 </a:t>
              </a:r>
            </a:p>
          </p:txBody>
        </p:sp>
        <p:sp>
          <p:nvSpPr>
            <p:cNvPr id="45" name="TextBox 25">
              <a:extLst>
                <a:ext uri="{FF2B5EF4-FFF2-40B4-BE49-F238E27FC236}">
                  <a16:creationId xmlns:a16="http://schemas.microsoft.com/office/drawing/2014/main" id="{8395CE4B-5212-484C-8AF5-FCC4DA3F2B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5122" y="1573200"/>
              <a:ext cx="2297352" cy="67704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현실 문제를 해결하는    알고리즘을 직접 개발하고자 참여</a:t>
              </a:r>
            </a:p>
          </p:txBody>
        </p:sp>
        <p:sp>
          <p:nvSpPr>
            <p:cNvPr id="46" name="TextBox 25">
              <a:extLst>
                <a:ext uri="{FF2B5EF4-FFF2-40B4-BE49-F238E27FC236}">
                  <a16:creationId xmlns:a16="http://schemas.microsoft.com/office/drawing/2014/main" id="{5B18FF32-837B-4461-9807-91B898922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1947" y="2163694"/>
              <a:ext cx="2394199" cy="646050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개발환경 유지보수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베이스라인 구조 정리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모델 및 전처리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아이디어 제시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8D6F9E54-A404-4541-B6AB-76BD8D7329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1947" y="2758949"/>
              <a:ext cx="2452944" cy="49207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en-US" altLang="ko-KR" sz="14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PyTorch, Linux Server management, idea suggestion 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2C91B22-D90B-41CD-B53C-82AE398A97F5}"/>
                </a:ext>
              </a:extLst>
            </p:cNvPr>
            <p:cNvSpPr txBox="1"/>
            <p:nvPr/>
          </p:nvSpPr>
          <p:spPr>
            <a:xfrm>
              <a:off x="5232324" y="3733581"/>
              <a:ext cx="2573606" cy="27619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연세대학교 국제통상학과 </a:t>
              </a:r>
              <a:r>
                <a:rPr lang="en-US" altLang="ko-KR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4</a:t>
              </a:r>
              <a:r>
                <a:rPr lang="ko-KR" altLang="en-US" sz="1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학년 </a:t>
              </a:r>
            </a:p>
          </p:txBody>
        </p:sp>
        <p:sp>
          <p:nvSpPr>
            <p:cNvPr id="72" name="TextBox 25">
              <a:extLst>
                <a:ext uri="{FF2B5EF4-FFF2-40B4-BE49-F238E27FC236}">
                  <a16:creationId xmlns:a16="http://schemas.microsoft.com/office/drawing/2014/main" id="{05DED419-4926-4171-919C-7A0A7A290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1045" y="3989145"/>
              <a:ext cx="2379911" cy="4936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사회문제 해결 및 딥러닝 개발 역량 향상을 위해 참여 </a:t>
              </a:r>
            </a:p>
          </p:txBody>
        </p:sp>
        <p:sp>
          <p:nvSpPr>
            <p:cNvPr id="73" name="TextBox 25">
              <a:extLst>
                <a:ext uri="{FF2B5EF4-FFF2-40B4-BE49-F238E27FC236}">
                  <a16:creationId xmlns:a16="http://schemas.microsoft.com/office/drawing/2014/main" id="{B0446700-DBBD-4E37-87C5-3A4E536939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9765" y="4508207"/>
              <a:ext cx="2394199" cy="6460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베이스라인 구조 구상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데이터 불균형 문제 아이디어 제시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, hyperparameters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조정 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TextBox 25">
              <a:extLst>
                <a:ext uri="{FF2B5EF4-FFF2-40B4-BE49-F238E27FC236}">
                  <a16:creationId xmlns:a16="http://schemas.microsoft.com/office/drawing/2014/main" id="{70B809A2-7A42-4810-A060-D9B0B47B3C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9765" y="5179656"/>
              <a:ext cx="2394199" cy="4619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PyTorch, idea suggestion, Team formation  </a:t>
              </a:r>
            </a:p>
          </p:txBody>
        </p:sp>
        <p:sp>
          <p:nvSpPr>
            <p:cNvPr id="78" name="TextBox 25">
              <a:extLst>
                <a:ext uri="{FF2B5EF4-FFF2-40B4-BE49-F238E27FC236}">
                  <a16:creationId xmlns:a16="http://schemas.microsoft.com/office/drawing/2014/main" id="{79C025F5-55D5-4649-9272-8F235515CE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620" y="4617735"/>
              <a:ext cx="2475171" cy="49366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사회문제 해결 및 새로운 데이터 핸들링 경험을 위해 참여</a:t>
              </a:r>
            </a:p>
          </p:txBody>
        </p:sp>
        <p:sp>
          <p:nvSpPr>
            <p:cNvPr id="79" name="TextBox 25">
              <a:extLst>
                <a:ext uri="{FF2B5EF4-FFF2-40B4-BE49-F238E27FC236}">
                  <a16:creationId xmlns:a16="http://schemas.microsoft.com/office/drawing/2014/main" id="{11455B1E-57C5-4861-B375-37714062BC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4445" y="5070129"/>
              <a:ext cx="2394199" cy="46033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모델 및 전처리 아이디어  제시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/ </a:t>
              </a:r>
              <a:r>
                <a:rPr lang="ko-KR" altLang="en-US" sz="1200" b="1" dirty="0">
                  <a:solidFill>
                    <a:schemeClr val="bg1"/>
                  </a:solidFill>
                  <a:latin typeface="+mj-ea"/>
                  <a:ea typeface="+mj-ea"/>
                </a:rPr>
                <a:t>적용</a:t>
              </a:r>
              <a:endParaRPr lang="en-US" altLang="ko-KR" sz="12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0" name="TextBox 25">
              <a:extLst>
                <a:ext uri="{FF2B5EF4-FFF2-40B4-BE49-F238E27FC236}">
                  <a16:creationId xmlns:a16="http://schemas.microsoft.com/office/drawing/2014/main" id="{B7D52D24-DB88-4833-B4AF-A03C9A3D09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6101" y="5493951"/>
              <a:ext cx="2176690" cy="8309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spcAft>
                  <a:spcPts val="600"/>
                </a:spcAft>
                <a:defRPr/>
              </a:pPr>
              <a:r>
                <a:rPr lang="en-US" altLang="ko-K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</a:t>
              </a:r>
              <a:r>
                <a:rPr lang="ko-KR" altLang="en-US" sz="1200" dirty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200" b="1" dirty="0">
                  <a:solidFill>
                    <a:schemeClr val="bg1"/>
                  </a:solidFill>
                  <a:latin typeface="+mj-ea"/>
                  <a:ea typeface="+mj-ea"/>
                </a:rPr>
                <a:t>PyTorch, idea suggestion and implementation for improving algorithm performance 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11CCB4A-9B17-4537-B498-63571D911FAB}"/>
              </a:ext>
            </a:extLst>
          </p:cNvPr>
          <p:cNvSpPr txBox="1"/>
          <p:nvPr/>
        </p:nvSpPr>
        <p:spPr>
          <a:xfrm>
            <a:off x="3622675" y="1285875"/>
            <a:ext cx="1930400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손 찬영 팀장님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7189" name="그룹 36">
            <a:extLst>
              <a:ext uri="{FF2B5EF4-FFF2-40B4-BE49-F238E27FC236}">
                <a16:creationId xmlns:a16="http://schemas.microsoft.com/office/drawing/2014/main" id="{921452E6-8994-4FCE-8687-46DAC8915071}"/>
              </a:ext>
            </a:extLst>
          </p:cNvPr>
          <p:cNvGrpSpPr>
            <a:grpSpLocks/>
          </p:cNvGrpSpPr>
          <p:nvPr/>
        </p:nvGrpSpPr>
        <p:grpSpPr bwMode="auto">
          <a:xfrm>
            <a:off x="3568700" y="3771899"/>
            <a:ext cx="2052638" cy="2965212"/>
            <a:chOff x="3863441" y="4626543"/>
            <a:chExt cx="1914759" cy="2966164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7442793-23C1-436B-B7F7-B1509DC0AF26}"/>
                </a:ext>
              </a:extLst>
            </p:cNvPr>
            <p:cNvSpPr txBox="1"/>
            <p:nvPr/>
          </p:nvSpPr>
          <p:spPr>
            <a:xfrm>
              <a:off x="3863441" y="4626543"/>
              <a:ext cx="1914759" cy="27631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sz="12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한화테크윈</a:t>
              </a:r>
              <a:endParaRPr lang="en-US" altLang="ko-KR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4" name="TextBox 25">
              <a:extLst>
                <a:ext uri="{FF2B5EF4-FFF2-40B4-BE49-F238E27FC236}">
                  <a16:creationId xmlns:a16="http://schemas.microsoft.com/office/drawing/2014/main" id="{36E162A2-A165-4777-A35B-F53A8E495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2676" y="5061658"/>
              <a:ext cx="1714842" cy="49228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latin typeface="+mj-ea"/>
                  <a:ea typeface="+mj-ea"/>
                </a:rPr>
                <a:t>사회문제 해결 및 </a:t>
              </a:r>
              <a:r>
                <a:rPr lang="ko-KR" altLang="en-US" sz="1200" b="1" dirty="0" err="1">
                  <a:latin typeface="+mj-ea"/>
                  <a:ea typeface="+mj-ea"/>
                </a:rPr>
                <a:t>챌린지</a:t>
              </a:r>
              <a:r>
                <a:rPr lang="ko-KR" altLang="en-US" sz="1200" b="1" dirty="0">
                  <a:latin typeface="+mj-ea"/>
                  <a:ea typeface="+mj-ea"/>
                </a:rPr>
                <a:t> 경험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  <p:sp>
          <p:nvSpPr>
            <p:cNvPr id="55" name="TextBox 25">
              <a:extLst>
                <a:ext uri="{FF2B5EF4-FFF2-40B4-BE49-F238E27FC236}">
                  <a16:creationId xmlns:a16="http://schemas.microsoft.com/office/drawing/2014/main" id="{CE1D6146-0178-488F-9BDA-84F19552A8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6752" y="5711154"/>
              <a:ext cx="1808137" cy="862289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latin typeface="+mj-ea"/>
                  <a:ea typeface="+mj-ea"/>
                </a:rPr>
                <a:t>문제해결을 위한 접근방안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개선안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액션아이템 제시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트러블 슈팅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  <p:sp>
          <p:nvSpPr>
            <p:cNvPr id="56" name="TextBox 25">
              <a:extLst>
                <a:ext uri="{FF2B5EF4-FFF2-40B4-BE49-F238E27FC236}">
                  <a16:creationId xmlns:a16="http://schemas.microsoft.com/office/drawing/2014/main" id="{AFCCC0D4-0720-4EE5-BDF5-1D3D7DFAAB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829" y="6730656"/>
              <a:ext cx="1836273" cy="862051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>
                <a:spcAft>
                  <a:spcPts val="600"/>
                </a:spcAft>
                <a:defRPr/>
              </a:pPr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* </a:t>
              </a:r>
              <a:r>
                <a:rPr lang="ko-KR" altLang="en-US" sz="1200" b="1" dirty="0">
                  <a:latin typeface="+mj-ea"/>
                  <a:ea typeface="+mj-ea"/>
                </a:rPr>
                <a:t>네트워크 모델링 및 코드레벨의 이슈 해결</a:t>
              </a:r>
              <a:r>
                <a:rPr lang="en-US" altLang="ko-KR" sz="1200" b="1" dirty="0">
                  <a:latin typeface="+mj-ea"/>
                  <a:ea typeface="+mj-ea"/>
                </a:rPr>
                <a:t>, </a:t>
              </a:r>
              <a:r>
                <a:rPr lang="ko-KR" altLang="en-US" sz="1200" b="1" dirty="0">
                  <a:latin typeface="+mj-ea"/>
                  <a:ea typeface="+mj-ea"/>
                </a:rPr>
                <a:t>모델 성능향상을 위한 접근</a:t>
              </a:r>
              <a:endParaRPr lang="en-US" altLang="ko-KR" sz="1200" b="1" dirty="0">
                <a:latin typeface="+mj-ea"/>
                <a:ea typeface="+mj-ea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20521522-12C2-46C3-A9CE-722C1D873B14}"/>
              </a:ext>
            </a:extLst>
          </p:cNvPr>
          <p:cNvSpPr txBox="1"/>
          <p:nvPr/>
        </p:nvSpPr>
        <p:spPr>
          <a:xfrm>
            <a:off x="8042275" y="3802063"/>
            <a:ext cx="12636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김 민정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6C68DB9-1F78-445F-BB6B-E9CA4FC4DBD9}"/>
              </a:ext>
            </a:extLst>
          </p:cNvPr>
          <p:cNvSpPr txBox="1"/>
          <p:nvPr/>
        </p:nvSpPr>
        <p:spPr>
          <a:xfrm>
            <a:off x="563563" y="4206875"/>
            <a:ext cx="1262062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이 두현 </a:t>
            </a:r>
            <a:endParaRPr lang="en-US" altLang="ko-K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FA58DE8-95C2-434B-BD82-0E03E72D89D3}"/>
              </a:ext>
            </a:extLst>
          </p:cNvPr>
          <p:cNvGrpSpPr/>
          <p:nvPr/>
        </p:nvGrpSpPr>
        <p:grpSpPr>
          <a:xfrm flipH="1" flipV="1">
            <a:off x="-750413" y="-915983"/>
            <a:ext cx="12124007" cy="781316"/>
            <a:chOff x="32094" y="-68580"/>
            <a:chExt cx="12124007" cy="781316"/>
          </a:xfrm>
        </p:grpSpPr>
        <p:sp>
          <p:nvSpPr>
            <p:cNvPr id="51" name="모서리가 둥근 직사각형 127">
              <a:extLst>
                <a:ext uri="{FF2B5EF4-FFF2-40B4-BE49-F238E27FC236}">
                  <a16:creationId xmlns:a16="http://schemas.microsoft.com/office/drawing/2014/main" id="{36A38FE7-0253-4B7B-A02F-19FE6099B618}"/>
                </a:ext>
              </a:extLst>
            </p:cNvPr>
            <p:cNvSpPr/>
            <p:nvPr/>
          </p:nvSpPr>
          <p:spPr>
            <a:xfrm>
              <a:off x="32094" y="-68580"/>
              <a:ext cx="178882" cy="702389"/>
            </a:xfrm>
            <a:prstGeom prst="roundRect">
              <a:avLst>
                <a:gd name="adj" fmla="val 50000"/>
              </a:avLst>
            </a:prstGeom>
            <a:solidFill>
              <a:srgbClr val="A9D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128">
              <a:extLst>
                <a:ext uri="{FF2B5EF4-FFF2-40B4-BE49-F238E27FC236}">
                  <a16:creationId xmlns:a16="http://schemas.microsoft.com/office/drawing/2014/main" id="{B9ECFF5C-A10D-4A48-9998-CE60EBF2D86C}"/>
                </a:ext>
              </a:extLst>
            </p:cNvPr>
            <p:cNvSpPr/>
            <p:nvPr/>
          </p:nvSpPr>
          <p:spPr>
            <a:xfrm>
              <a:off x="249278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C0EE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모서리가 둥근 직사각형 129">
              <a:extLst>
                <a:ext uri="{FF2B5EF4-FFF2-40B4-BE49-F238E27FC236}">
                  <a16:creationId xmlns:a16="http://schemas.microsoft.com/office/drawing/2014/main" id="{B7D242FB-DD3A-4CF1-9B6A-2F93A31D830D}"/>
                </a:ext>
              </a:extLst>
            </p:cNvPr>
            <p:cNvSpPr/>
            <p:nvPr/>
          </p:nvSpPr>
          <p:spPr>
            <a:xfrm>
              <a:off x="466462" y="-68580"/>
              <a:ext cx="178882" cy="315787"/>
            </a:xfrm>
            <a:prstGeom prst="roundRect">
              <a:avLst>
                <a:gd name="adj" fmla="val 50000"/>
              </a:avLst>
            </a:prstGeom>
            <a:solidFill>
              <a:srgbClr val="D0DD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모서리가 둥근 직사각형 130">
              <a:extLst>
                <a:ext uri="{FF2B5EF4-FFF2-40B4-BE49-F238E27FC236}">
                  <a16:creationId xmlns:a16="http://schemas.microsoft.com/office/drawing/2014/main" id="{5FFD5589-6A2E-4EF3-9483-4523FEBABBCD}"/>
                </a:ext>
              </a:extLst>
            </p:cNvPr>
            <p:cNvSpPr/>
            <p:nvPr/>
          </p:nvSpPr>
          <p:spPr>
            <a:xfrm>
              <a:off x="683646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BCCA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모서리가 둥근 직사각형 131">
              <a:extLst>
                <a:ext uri="{FF2B5EF4-FFF2-40B4-BE49-F238E27FC236}">
                  <a16:creationId xmlns:a16="http://schemas.microsoft.com/office/drawing/2014/main" id="{E9901351-E421-41EB-AFDC-B74F05A97D4C}"/>
                </a:ext>
              </a:extLst>
            </p:cNvPr>
            <p:cNvSpPr/>
            <p:nvPr/>
          </p:nvSpPr>
          <p:spPr>
            <a:xfrm>
              <a:off x="900830" y="-68580"/>
              <a:ext cx="178882" cy="573968"/>
            </a:xfrm>
            <a:prstGeom prst="roundRect">
              <a:avLst>
                <a:gd name="adj" fmla="val 50000"/>
              </a:avLst>
            </a:prstGeom>
            <a:solidFill>
              <a:srgbClr val="A9DE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모서리가 둥근 직사각형 132">
              <a:extLst>
                <a:ext uri="{FF2B5EF4-FFF2-40B4-BE49-F238E27FC236}">
                  <a16:creationId xmlns:a16="http://schemas.microsoft.com/office/drawing/2014/main" id="{95039D71-B781-4EFB-90BE-38F54BA5B718}"/>
                </a:ext>
              </a:extLst>
            </p:cNvPr>
            <p:cNvSpPr/>
            <p:nvPr/>
          </p:nvSpPr>
          <p:spPr>
            <a:xfrm>
              <a:off x="1118014" y="-68580"/>
              <a:ext cx="178882" cy="739846"/>
            </a:xfrm>
            <a:prstGeom prst="roundRect">
              <a:avLst>
                <a:gd name="adj" fmla="val 50000"/>
              </a:avLst>
            </a:prstGeom>
            <a:solidFill>
              <a:srgbClr val="98CA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모서리가 둥근 직사각형 133">
              <a:extLst>
                <a:ext uri="{FF2B5EF4-FFF2-40B4-BE49-F238E27FC236}">
                  <a16:creationId xmlns:a16="http://schemas.microsoft.com/office/drawing/2014/main" id="{C3ACB054-9E8E-4DC5-A13A-5580DE774685}"/>
                </a:ext>
              </a:extLst>
            </p:cNvPr>
            <p:cNvSpPr/>
            <p:nvPr/>
          </p:nvSpPr>
          <p:spPr>
            <a:xfrm>
              <a:off x="1335198" y="-68580"/>
              <a:ext cx="178882" cy="521204"/>
            </a:xfrm>
            <a:prstGeom prst="roundRect">
              <a:avLst>
                <a:gd name="adj" fmla="val 50000"/>
              </a:avLst>
            </a:prstGeom>
            <a:solidFill>
              <a:srgbClr val="A8B8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모서리가 둥근 직사각형 134">
              <a:extLst>
                <a:ext uri="{FF2B5EF4-FFF2-40B4-BE49-F238E27FC236}">
                  <a16:creationId xmlns:a16="http://schemas.microsoft.com/office/drawing/2014/main" id="{DE59F64E-B438-4D60-899C-72BADE581992}"/>
                </a:ext>
              </a:extLst>
            </p:cNvPr>
            <p:cNvSpPr/>
            <p:nvPr/>
          </p:nvSpPr>
          <p:spPr>
            <a:xfrm>
              <a:off x="1552382" y="-68580"/>
              <a:ext cx="178882" cy="404077"/>
            </a:xfrm>
            <a:prstGeom prst="roundRect">
              <a:avLst>
                <a:gd name="adj" fmla="val 50000"/>
              </a:avLst>
            </a:prstGeom>
            <a:solidFill>
              <a:srgbClr val="BBA5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모서리가 둥근 직사각형 135">
              <a:extLst>
                <a:ext uri="{FF2B5EF4-FFF2-40B4-BE49-F238E27FC236}">
                  <a16:creationId xmlns:a16="http://schemas.microsoft.com/office/drawing/2014/main" id="{FA4B1ECD-7684-460C-87DB-E49F9D770DFB}"/>
                </a:ext>
              </a:extLst>
            </p:cNvPr>
            <p:cNvSpPr/>
            <p:nvPr/>
          </p:nvSpPr>
          <p:spPr>
            <a:xfrm>
              <a:off x="1769566" y="-68580"/>
              <a:ext cx="178882" cy="631490"/>
            </a:xfrm>
            <a:prstGeom prst="roundRect">
              <a:avLst>
                <a:gd name="adj" fmla="val 50000"/>
              </a:avLst>
            </a:prstGeom>
            <a:solidFill>
              <a:srgbClr val="D0B9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모서리가 둥근 직사각형 136">
              <a:extLst>
                <a:ext uri="{FF2B5EF4-FFF2-40B4-BE49-F238E27FC236}">
                  <a16:creationId xmlns:a16="http://schemas.microsoft.com/office/drawing/2014/main" id="{26FB8A41-7BC6-459B-8B73-704FFF06AF39}"/>
                </a:ext>
              </a:extLst>
            </p:cNvPr>
            <p:cNvSpPr/>
            <p:nvPr/>
          </p:nvSpPr>
          <p:spPr>
            <a:xfrm>
              <a:off x="1986750" y="-68580"/>
              <a:ext cx="178882" cy="588683"/>
            </a:xfrm>
            <a:prstGeom prst="roundRect">
              <a:avLst>
                <a:gd name="adj" fmla="val 50000"/>
              </a:avLst>
            </a:prstGeom>
            <a:solidFill>
              <a:srgbClr val="E0A6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모서리가 둥근 직사각형 137">
              <a:extLst>
                <a:ext uri="{FF2B5EF4-FFF2-40B4-BE49-F238E27FC236}">
                  <a16:creationId xmlns:a16="http://schemas.microsoft.com/office/drawing/2014/main" id="{AC30369C-3402-4072-8747-7E7281B1C331}"/>
                </a:ext>
              </a:extLst>
            </p:cNvPr>
            <p:cNvSpPr/>
            <p:nvPr/>
          </p:nvSpPr>
          <p:spPr>
            <a:xfrm>
              <a:off x="2203934" y="-68580"/>
              <a:ext cx="178882" cy="702390"/>
            </a:xfrm>
            <a:prstGeom prst="roundRect">
              <a:avLst>
                <a:gd name="adj" fmla="val 50000"/>
              </a:avLst>
            </a:prstGeom>
            <a:solidFill>
              <a:srgbClr val="EF9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모서리가 둥근 직사각형 138">
              <a:extLst>
                <a:ext uri="{FF2B5EF4-FFF2-40B4-BE49-F238E27FC236}">
                  <a16:creationId xmlns:a16="http://schemas.microsoft.com/office/drawing/2014/main" id="{43BFF56D-D498-434C-92D5-000C5B230605}"/>
                </a:ext>
              </a:extLst>
            </p:cNvPr>
            <p:cNvSpPr/>
            <p:nvPr/>
          </p:nvSpPr>
          <p:spPr>
            <a:xfrm>
              <a:off x="2421118" y="-68580"/>
              <a:ext cx="178882" cy="294384"/>
            </a:xfrm>
            <a:prstGeom prst="roundRect">
              <a:avLst>
                <a:gd name="adj" fmla="val 50000"/>
              </a:avLst>
            </a:prstGeom>
            <a:solidFill>
              <a:srgbClr val="DE84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모서리가 둥근 직사각형 139">
              <a:extLst>
                <a:ext uri="{FF2B5EF4-FFF2-40B4-BE49-F238E27FC236}">
                  <a16:creationId xmlns:a16="http://schemas.microsoft.com/office/drawing/2014/main" id="{2330A4FD-0E20-403B-B103-86B9D559AA75}"/>
                </a:ext>
              </a:extLst>
            </p:cNvPr>
            <p:cNvSpPr/>
            <p:nvPr/>
          </p:nvSpPr>
          <p:spPr>
            <a:xfrm>
              <a:off x="2638302" y="-68580"/>
              <a:ext cx="178882" cy="573968"/>
            </a:xfrm>
            <a:prstGeom prst="roundRect">
              <a:avLst>
                <a:gd name="adj" fmla="val 50000"/>
              </a:avLst>
            </a:prstGeom>
            <a:solidFill>
              <a:srgbClr val="F194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모서리가 둥근 직사각형 140">
              <a:extLst>
                <a:ext uri="{FF2B5EF4-FFF2-40B4-BE49-F238E27FC236}">
                  <a16:creationId xmlns:a16="http://schemas.microsoft.com/office/drawing/2014/main" id="{7F94A0BD-0FA4-4E61-9712-7FC6ADF17C3E}"/>
                </a:ext>
              </a:extLst>
            </p:cNvPr>
            <p:cNvSpPr/>
            <p:nvPr/>
          </p:nvSpPr>
          <p:spPr>
            <a:xfrm>
              <a:off x="2855486" y="-68580"/>
              <a:ext cx="178882" cy="474976"/>
            </a:xfrm>
            <a:prstGeom prst="roundRect">
              <a:avLst>
                <a:gd name="adj" fmla="val 50000"/>
              </a:avLst>
            </a:prstGeom>
            <a:solidFill>
              <a:srgbClr val="DEA8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모서리가 둥근 직사각형 141">
              <a:extLst>
                <a:ext uri="{FF2B5EF4-FFF2-40B4-BE49-F238E27FC236}">
                  <a16:creationId xmlns:a16="http://schemas.microsoft.com/office/drawing/2014/main" id="{C669740E-FDAE-4AC5-91C1-20D487E9EFD7}"/>
                </a:ext>
              </a:extLst>
            </p:cNvPr>
            <p:cNvSpPr/>
            <p:nvPr/>
          </p:nvSpPr>
          <p:spPr>
            <a:xfrm>
              <a:off x="3072670" y="-68580"/>
              <a:ext cx="178882" cy="654232"/>
            </a:xfrm>
            <a:prstGeom prst="roundRect">
              <a:avLst>
                <a:gd name="adj" fmla="val 50000"/>
              </a:avLst>
            </a:prstGeom>
            <a:solidFill>
              <a:srgbClr val="E083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모서리가 둥근 직사각형 142">
              <a:extLst>
                <a:ext uri="{FF2B5EF4-FFF2-40B4-BE49-F238E27FC236}">
                  <a16:creationId xmlns:a16="http://schemas.microsoft.com/office/drawing/2014/main" id="{78B3908E-11E4-47C1-B176-FD557993D0AA}"/>
                </a:ext>
              </a:extLst>
            </p:cNvPr>
            <p:cNvSpPr/>
            <p:nvPr/>
          </p:nvSpPr>
          <p:spPr>
            <a:xfrm>
              <a:off x="3289854" y="-68580"/>
              <a:ext cx="178882" cy="602061"/>
            </a:xfrm>
            <a:prstGeom prst="roundRect">
              <a:avLst>
                <a:gd name="adj" fmla="val 50000"/>
              </a:avLst>
            </a:prstGeom>
            <a:solidFill>
              <a:srgbClr val="E45F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모서리가 둥근 직사각형 143">
              <a:extLst>
                <a:ext uri="{FF2B5EF4-FFF2-40B4-BE49-F238E27FC236}">
                  <a16:creationId xmlns:a16="http://schemas.microsoft.com/office/drawing/2014/main" id="{99CE0270-3BDE-4D08-A677-C9A2FCF18FDF}"/>
                </a:ext>
              </a:extLst>
            </p:cNvPr>
            <p:cNvSpPr/>
            <p:nvPr/>
          </p:nvSpPr>
          <p:spPr>
            <a:xfrm>
              <a:off x="3507038" y="-68580"/>
              <a:ext cx="178882" cy="684999"/>
            </a:xfrm>
            <a:prstGeom prst="roundRect">
              <a:avLst>
                <a:gd name="adj" fmla="val 50000"/>
              </a:avLst>
            </a:prstGeom>
            <a:solidFill>
              <a:srgbClr val="CF71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직사각형 144">
              <a:extLst>
                <a:ext uri="{FF2B5EF4-FFF2-40B4-BE49-F238E27FC236}">
                  <a16:creationId xmlns:a16="http://schemas.microsoft.com/office/drawing/2014/main" id="{8F57A556-2A4A-4206-BD30-F55395A0990C}"/>
                </a:ext>
              </a:extLst>
            </p:cNvPr>
            <p:cNvSpPr/>
            <p:nvPr/>
          </p:nvSpPr>
          <p:spPr>
            <a:xfrm>
              <a:off x="3724222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E3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모서리가 둥근 직사각형 145">
              <a:extLst>
                <a:ext uri="{FF2B5EF4-FFF2-40B4-BE49-F238E27FC236}">
                  <a16:creationId xmlns:a16="http://schemas.microsoft.com/office/drawing/2014/main" id="{DA92259C-6C98-4CB1-9069-85513205D1EF}"/>
                </a:ext>
              </a:extLst>
            </p:cNvPr>
            <p:cNvSpPr/>
            <p:nvPr/>
          </p:nvSpPr>
          <p:spPr>
            <a:xfrm>
              <a:off x="394140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D16F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모서리가 둥근 직사각형 146">
              <a:extLst>
                <a:ext uri="{FF2B5EF4-FFF2-40B4-BE49-F238E27FC236}">
                  <a16:creationId xmlns:a16="http://schemas.microsoft.com/office/drawing/2014/main" id="{1A772B16-87E6-4F47-BA24-C6438602A09B}"/>
                </a:ext>
              </a:extLst>
            </p:cNvPr>
            <p:cNvSpPr/>
            <p:nvPr/>
          </p:nvSpPr>
          <p:spPr>
            <a:xfrm>
              <a:off x="4158590" y="-68580"/>
              <a:ext cx="178882" cy="393375"/>
            </a:xfrm>
            <a:prstGeom prst="roundRect">
              <a:avLst>
                <a:gd name="adj" fmla="val 50000"/>
              </a:avLst>
            </a:prstGeom>
            <a:solidFill>
              <a:srgbClr val="BC8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모서리가 둥근 직사각형 147">
              <a:extLst>
                <a:ext uri="{FF2B5EF4-FFF2-40B4-BE49-F238E27FC236}">
                  <a16:creationId xmlns:a16="http://schemas.microsoft.com/office/drawing/2014/main" id="{32BC1813-E08D-436F-8F9E-E39F4C2484E5}"/>
                </a:ext>
              </a:extLst>
            </p:cNvPr>
            <p:cNvSpPr/>
            <p:nvPr/>
          </p:nvSpPr>
          <p:spPr>
            <a:xfrm>
              <a:off x="4375774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CA95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모서리가 둥근 직사각형 148">
              <a:extLst>
                <a:ext uri="{FF2B5EF4-FFF2-40B4-BE49-F238E27FC236}">
                  <a16:creationId xmlns:a16="http://schemas.microsoft.com/office/drawing/2014/main" id="{84A2DB42-9EDB-43A6-8E4D-4BCE7D5AA2DB}"/>
                </a:ext>
              </a:extLst>
            </p:cNvPr>
            <p:cNvSpPr/>
            <p:nvPr/>
          </p:nvSpPr>
          <p:spPr>
            <a:xfrm>
              <a:off x="4592958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E1A6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모서리가 둥근 직사각형 149">
              <a:extLst>
                <a:ext uri="{FF2B5EF4-FFF2-40B4-BE49-F238E27FC236}">
                  <a16:creationId xmlns:a16="http://schemas.microsoft.com/office/drawing/2014/main" id="{2162F7FA-EF4C-442D-A687-B2EC5B96579F}"/>
                </a:ext>
              </a:extLst>
            </p:cNvPr>
            <p:cNvSpPr/>
            <p:nvPr/>
          </p:nvSpPr>
          <p:spPr>
            <a:xfrm>
              <a:off x="4810142" y="-68580"/>
              <a:ext cx="178882" cy="654232"/>
            </a:xfrm>
            <a:prstGeom prst="roundRect">
              <a:avLst>
                <a:gd name="adj" fmla="val 50000"/>
              </a:avLst>
            </a:prstGeom>
            <a:solidFill>
              <a:srgbClr val="F0BB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모서리가 둥근 직사각형 150">
              <a:extLst>
                <a:ext uri="{FF2B5EF4-FFF2-40B4-BE49-F238E27FC236}">
                  <a16:creationId xmlns:a16="http://schemas.microsoft.com/office/drawing/2014/main" id="{77808715-480C-4C6B-8A10-2D28E769102D}"/>
                </a:ext>
              </a:extLst>
            </p:cNvPr>
            <p:cNvSpPr/>
            <p:nvPr/>
          </p:nvSpPr>
          <p:spPr>
            <a:xfrm>
              <a:off x="502732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DFA8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모서리가 둥근 직사각형 151">
              <a:extLst>
                <a:ext uri="{FF2B5EF4-FFF2-40B4-BE49-F238E27FC236}">
                  <a16:creationId xmlns:a16="http://schemas.microsoft.com/office/drawing/2014/main" id="{B3A5A4E7-F688-41D6-8A5F-63CC6408F5DC}"/>
                </a:ext>
              </a:extLst>
            </p:cNvPr>
            <p:cNvSpPr/>
            <p:nvPr/>
          </p:nvSpPr>
          <p:spPr>
            <a:xfrm>
              <a:off x="524451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D194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152">
              <a:extLst>
                <a:ext uri="{FF2B5EF4-FFF2-40B4-BE49-F238E27FC236}">
                  <a16:creationId xmlns:a16="http://schemas.microsoft.com/office/drawing/2014/main" id="{EF90C39F-EB81-49AF-9576-A44A3666A923}"/>
                </a:ext>
              </a:extLst>
            </p:cNvPr>
            <p:cNvSpPr/>
            <p:nvPr/>
          </p:nvSpPr>
          <p:spPr>
            <a:xfrm>
              <a:off x="5461694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E4A8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153">
              <a:extLst>
                <a:ext uri="{FF2B5EF4-FFF2-40B4-BE49-F238E27FC236}">
                  <a16:creationId xmlns:a16="http://schemas.microsoft.com/office/drawing/2014/main" id="{D3DEB728-E0CB-4762-9454-667B286724A4}"/>
                </a:ext>
              </a:extLst>
            </p:cNvPr>
            <p:cNvSpPr/>
            <p:nvPr/>
          </p:nvSpPr>
          <p:spPr>
            <a:xfrm>
              <a:off x="5678878" y="-68580"/>
              <a:ext cx="178882" cy="268967"/>
            </a:xfrm>
            <a:prstGeom prst="roundRect">
              <a:avLst>
                <a:gd name="adj" fmla="val 50000"/>
              </a:avLst>
            </a:prstGeom>
            <a:solidFill>
              <a:srgbClr val="F5B8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모서리가 둥근 직사각형 154">
              <a:extLst>
                <a:ext uri="{FF2B5EF4-FFF2-40B4-BE49-F238E27FC236}">
                  <a16:creationId xmlns:a16="http://schemas.microsoft.com/office/drawing/2014/main" id="{9C41B48B-4631-41B7-B2E3-B16672444D88}"/>
                </a:ext>
              </a:extLst>
            </p:cNvPr>
            <p:cNvSpPr/>
            <p:nvPr/>
          </p:nvSpPr>
          <p:spPr>
            <a:xfrm>
              <a:off x="5896062" y="-68580"/>
              <a:ext cx="178882" cy="404078"/>
            </a:xfrm>
            <a:prstGeom prst="roundRect">
              <a:avLst>
                <a:gd name="adj" fmla="val 50000"/>
              </a:avLst>
            </a:prstGeom>
            <a:solidFill>
              <a:srgbClr val="E0A8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모서리가 둥근 직사각형 155">
              <a:extLst>
                <a:ext uri="{FF2B5EF4-FFF2-40B4-BE49-F238E27FC236}">
                  <a16:creationId xmlns:a16="http://schemas.microsoft.com/office/drawing/2014/main" id="{0A58DC32-025A-433C-A23D-C37DD7893D10}"/>
                </a:ext>
              </a:extLst>
            </p:cNvPr>
            <p:cNvSpPr/>
            <p:nvPr/>
          </p:nvSpPr>
          <p:spPr>
            <a:xfrm>
              <a:off x="611324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F097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모서리가 둥근 직사각형 156">
              <a:extLst>
                <a:ext uri="{FF2B5EF4-FFF2-40B4-BE49-F238E27FC236}">
                  <a16:creationId xmlns:a16="http://schemas.microsoft.com/office/drawing/2014/main" id="{7C0C0F4E-3DDC-44AF-ADDC-E6F10326870A}"/>
                </a:ext>
              </a:extLst>
            </p:cNvPr>
            <p:cNvSpPr/>
            <p:nvPr/>
          </p:nvSpPr>
          <p:spPr>
            <a:xfrm>
              <a:off x="6330430" y="-68580"/>
              <a:ext cx="178882" cy="781316"/>
            </a:xfrm>
            <a:prstGeom prst="roundRect">
              <a:avLst>
                <a:gd name="adj" fmla="val 50000"/>
              </a:avLst>
            </a:prstGeom>
            <a:solidFill>
              <a:srgbClr val="E183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0" name="모서리가 둥근 직사각형 157">
              <a:extLst>
                <a:ext uri="{FF2B5EF4-FFF2-40B4-BE49-F238E27FC236}">
                  <a16:creationId xmlns:a16="http://schemas.microsoft.com/office/drawing/2014/main" id="{8828715B-ED83-4590-8B58-D171F02EE5D9}"/>
                </a:ext>
              </a:extLst>
            </p:cNvPr>
            <p:cNvSpPr/>
            <p:nvPr/>
          </p:nvSpPr>
          <p:spPr>
            <a:xfrm>
              <a:off x="6547614" y="-68580"/>
              <a:ext cx="178882" cy="616776"/>
            </a:xfrm>
            <a:prstGeom prst="roundRect">
              <a:avLst>
                <a:gd name="adj" fmla="val 50000"/>
              </a:avLst>
            </a:prstGeom>
            <a:solidFill>
              <a:srgbClr val="F36F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모서리가 둥근 직사각형 158">
              <a:extLst>
                <a:ext uri="{FF2B5EF4-FFF2-40B4-BE49-F238E27FC236}">
                  <a16:creationId xmlns:a16="http://schemas.microsoft.com/office/drawing/2014/main" id="{3DBD2C41-3C5D-4465-9FFF-FC75B4855B3F}"/>
                </a:ext>
              </a:extLst>
            </p:cNvPr>
            <p:cNvSpPr/>
            <p:nvPr/>
          </p:nvSpPr>
          <p:spPr>
            <a:xfrm>
              <a:off x="6764798" y="-68580"/>
              <a:ext cx="178882" cy="671622"/>
            </a:xfrm>
            <a:prstGeom prst="roundRect">
              <a:avLst>
                <a:gd name="adj" fmla="val 50000"/>
              </a:avLst>
            </a:prstGeom>
            <a:solidFill>
              <a:srgbClr val="DE61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모서리가 둥근 직사각형 159">
              <a:extLst>
                <a:ext uri="{FF2B5EF4-FFF2-40B4-BE49-F238E27FC236}">
                  <a16:creationId xmlns:a16="http://schemas.microsoft.com/office/drawing/2014/main" id="{72254314-C7C1-4E4B-B5E1-9D966705C82D}"/>
                </a:ext>
              </a:extLst>
            </p:cNvPr>
            <p:cNvSpPr/>
            <p:nvPr/>
          </p:nvSpPr>
          <p:spPr>
            <a:xfrm>
              <a:off x="6981982" y="-68580"/>
              <a:ext cx="178882" cy="602061"/>
            </a:xfrm>
            <a:prstGeom prst="roundRect">
              <a:avLst>
                <a:gd name="adj" fmla="val 50000"/>
              </a:avLst>
            </a:prstGeom>
            <a:solidFill>
              <a:srgbClr val="F172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모서리가 둥근 직사각형 160">
              <a:extLst>
                <a:ext uri="{FF2B5EF4-FFF2-40B4-BE49-F238E27FC236}">
                  <a16:creationId xmlns:a16="http://schemas.microsoft.com/office/drawing/2014/main" id="{965F5BA8-4DFA-4E91-B45A-6833A514449E}"/>
                </a:ext>
              </a:extLst>
            </p:cNvPr>
            <p:cNvSpPr/>
            <p:nvPr/>
          </p:nvSpPr>
          <p:spPr>
            <a:xfrm>
              <a:off x="7199166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E283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모서리가 둥근 직사각형 161">
              <a:extLst>
                <a:ext uri="{FF2B5EF4-FFF2-40B4-BE49-F238E27FC236}">
                  <a16:creationId xmlns:a16="http://schemas.microsoft.com/office/drawing/2014/main" id="{479BB59C-EE44-4E22-8D5F-01B36BFC8778}"/>
                </a:ext>
              </a:extLst>
            </p:cNvPr>
            <p:cNvSpPr/>
            <p:nvPr/>
          </p:nvSpPr>
          <p:spPr>
            <a:xfrm>
              <a:off x="7416350" y="-68580"/>
              <a:ext cx="178882" cy="436183"/>
            </a:xfrm>
            <a:prstGeom prst="roundRect">
              <a:avLst>
                <a:gd name="adj" fmla="val 50000"/>
              </a:avLst>
            </a:prstGeom>
            <a:solidFill>
              <a:srgbClr val="CD95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모서리가 둥근 직사각형 162">
              <a:extLst>
                <a:ext uri="{FF2B5EF4-FFF2-40B4-BE49-F238E27FC236}">
                  <a16:creationId xmlns:a16="http://schemas.microsoft.com/office/drawing/2014/main" id="{F354382E-EC9C-445C-A489-1AADA8DEF5E7}"/>
                </a:ext>
              </a:extLst>
            </p:cNvPr>
            <p:cNvSpPr/>
            <p:nvPr/>
          </p:nvSpPr>
          <p:spPr>
            <a:xfrm>
              <a:off x="7633534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BCA7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모서리가 둥근 직사각형 163">
              <a:extLst>
                <a:ext uri="{FF2B5EF4-FFF2-40B4-BE49-F238E27FC236}">
                  <a16:creationId xmlns:a16="http://schemas.microsoft.com/office/drawing/2014/main" id="{BDF6B4D7-08EF-47DF-8297-9014E956145E}"/>
                </a:ext>
              </a:extLst>
            </p:cNvPr>
            <p:cNvSpPr/>
            <p:nvPr/>
          </p:nvSpPr>
          <p:spPr>
            <a:xfrm>
              <a:off x="7850718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AC93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모서리가 둥근 직사각형 164">
              <a:extLst>
                <a:ext uri="{FF2B5EF4-FFF2-40B4-BE49-F238E27FC236}">
                  <a16:creationId xmlns:a16="http://schemas.microsoft.com/office/drawing/2014/main" id="{82F36C4E-D7ED-4138-B21A-507FA2B3DF15}"/>
                </a:ext>
              </a:extLst>
            </p:cNvPr>
            <p:cNvSpPr/>
            <p:nvPr/>
          </p:nvSpPr>
          <p:spPr>
            <a:xfrm>
              <a:off x="8067902" y="-68580"/>
              <a:ext cx="178882" cy="249236"/>
            </a:xfrm>
            <a:prstGeom prst="roundRect">
              <a:avLst>
                <a:gd name="adj" fmla="val 50000"/>
              </a:avLst>
            </a:prstGeom>
            <a:solidFill>
              <a:srgbClr val="97A9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모서리가 둥근 직사각형 165">
              <a:extLst>
                <a:ext uri="{FF2B5EF4-FFF2-40B4-BE49-F238E27FC236}">
                  <a16:creationId xmlns:a16="http://schemas.microsoft.com/office/drawing/2014/main" id="{58203A39-B087-4C10-B4D3-982E2223FD36}"/>
                </a:ext>
              </a:extLst>
            </p:cNvPr>
            <p:cNvSpPr/>
            <p:nvPr/>
          </p:nvSpPr>
          <p:spPr>
            <a:xfrm>
              <a:off x="8285086" y="-68580"/>
              <a:ext cx="178882" cy="345552"/>
            </a:xfrm>
            <a:prstGeom prst="roundRect">
              <a:avLst>
                <a:gd name="adj" fmla="val 50000"/>
              </a:avLst>
            </a:prstGeom>
            <a:solidFill>
              <a:srgbClr val="A9BA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모서리가 둥근 직사각형 166">
              <a:extLst>
                <a:ext uri="{FF2B5EF4-FFF2-40B4-BE49-F238E27FC236}">
                  <a16:creationId xmlns:a16="http://schemas.microsoft.com/office/drawing/2014/main" id="{1A9044CE-891B-4227-A45E-9477C732EDD8}"/>
                </a:ext>
              </a:extLst>
            </p:cNvPr>
            <p:cNvSpPr/>
            <p:nvPr/>
          </p:nvSpPr>
          <p:spPr>
            <a:xfrm>
              <a:off x="850227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BEA5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모서리가 둥근 직사각형 167">
              <a:extLst>
                <a:ext uri="{FF2B5EF4-FFF2-40B4-BE49-F238E27FC236}">
                  <a16:creationId xmlns:a16="http://schemas.microsoft.com/office/drawing/2014/main" id="{7B61CF1C-31D1-4E28-8643-5E59847DB396}"/>
                </a:ext>
              </a:extLst>
            </p:cNvPr>
            <p:cNvSpPr/>
            <p:nvPr/>
          </p:nvSpPr>
          <p:spPr>
            <a:xfrm>
              <a:off x="8719454" y="-68580"/>
              <a:ext cx="178882" cy="551227"/>
            </a:xfrm>
            <a:prstGeom prst="roundRect">
              <a:avLst>
                <a:gd name="adj" fmla="val 50000"/>
              </a:avLst>
            </a:prstGeom>
            <a:solidFill>
              <a:srgbClr val="AAB9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모서리가 둥근 직사각형 168">
              <a:extLst>
                <a:ext uri="{FF2B5EF4-FFF2-40B4-BE49-F238E27FC236}">
                  <a16:creationId xmlns:a16="http://schemas.microsoft.com/office/drawing/2014/main" id="{B961B05B-BED1-4E9D-8CCA-003CA4C25F8A}"/>
                </a:ext>
              </a:extLst>
            </p:cNvPr>
            <p:cNvSpPr/>
            <p:nvPr/>
          </p:nvSpPr>
          <p:spPr>
            <a:xfrm>
              <a:off x="8936638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rgbClr val="BBC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모서리가 둥근 직사각형 169">
              <a:extLst>
                <a:ext uri="{FF2B5EF4-FFF2-40B4-BE49-F238E27FC236}">
                  <a16:creationId xmlns:a16="http://schemas.microsoft.com/office/drawing/2014/main" id="{6EFF9D53-9298-409D-9780-7FFD8716DC62}"/>
                </a:ext>
              </a:extLst>
            </p:cNvPr>
            <p:cNvSpPr/>
            <p:nvPr/>
          </p:nvSpPr>
          <p:spPr>
            <a:xfrm>
              <a:off x="9153822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rgbClr val="CFDD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170">
              <a:extLst>
                <a:ext uri="{FF2B5EF4-FFF2-40B4-BE49-F238E27FC236}">
                  <a16:creationId xmlns:a16="http://schemas.microsoft.com/office/drawing/2014/main" id="{432E9F62-E378-4798-84D9-518034529965}"/>
                </a:ext>
              </a:extLst>
            </p:cNvPr>
            <p:cNvSpPr/>
            <p:nvPr/>
          </p:nvSpPr>
          <p:spPr>
            <a:xfrm>
              <a:off x="9371006" y="-68580"/>
              <a:ext cx="178882" cy="436183"/>
            </a:xfrm>
            <a:prstGeom prst="roundRect">
              <a:avLst>
                <a:gd name="adj" fmla="val 50000"/>
              </a:avLst>
            </a:prstGeom>
            <a:solidFill>
              <a:srgbClr val="BDCD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171">
              <a:extLst>
                <a:ext uri="{FF2B5EF4-FFF2-40B4-BE49-F238E27FC236}">
                  <a16:creationId xmlns:a16="http://schemas.microsoft.com/office/drawing/2014/main" id="{26A4E90B-221F-478B-BD85-1857F630E960}"/>
                </a:ext>
              </a:extLst>
            </p:cNvPr>
            <p:cNvSpPr/>
            <p:nvPr/>
          </p:nvSpPr>
          <p:spPr>
            <a:xfrm>
              <a:off x="9588190" y="-68580"/>
              <a:ext cx="178882" cy="474977"/>
            </a:xfrm>
            <a:prstGeom prst="roundRect">
              <a:avLst>
                <a:gd name="adj" fmla="val 50000"/>
              </a:avLst>
            </a:prstGeom>
            <a:solidFill>
              <a:srgbClr val="D0DD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모서리가 둥근 직사각형 172">
              <a:extLst>
                <a:ext uri="{FF2B5EF4-FFF2-40B4-BE49-F238E27FC236}">
                  <a16:creationId xmlns:a16="http://schemas.microsoft.com/office/drawing/2014/main" id="{757291B7-974B-42F0-AE5B-AD4C07174393}"/>
                </a:ext>
              </a:extLst>
            </p:cNvPr>
            <p:cNvSpPr/>
            <p:nvPr/>
          </p:nvSpPr>
          <p:spPr>
            <a:xfrm>
              <a:off x="9805374" y="-68580"/>
              <a:ext cx="178882" cy="521204"/>
            </a:xfrm>
            <a:prstGeom prst="roundRect">
              <a:avLst>
                <a:gd name="adj" fmla="val 50000"/>
              </a:avLst>
            </a:prstGeom>
            <a:solidFill>
              <a:srgbClr val="BDCA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모서리가 둥근 직사각형 173">
              <a:extLst>
                <a:ext uri="{FF2B5EF4-FFF2-40B4-BE49-F238E27FC236}">
                  <a16:creationId xmlns:a16="http://schemas.microsoft.com/office/drawing/2014/main" id="{58CEA9C6-BF26-44CE-A929-FB0727758E34}"/>
                </a:ext>
              </a:extLst>
            </p:cNvPr>
            <p:cNvSpPr/>
            <p:nvPr/>
          </p:nvSpPr>
          <p:spPr>
            <a:xfrm>
              <a:off x="10022558" y="-68580"/>
              <a:ext cx="178882" cy="573969"/>
            </a:xfrm>
            <a:prstGeom prst="roundRect">
              <a:avLst>
                <a:gd name="adj" fmla="val 50000"/>
              </a:avLst>
            </a:prstGeom>
            <a:solidFill>
              <a:srgbClr val="ADB9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모서리가 둥근 직사각형 174">
              <a:extLst>
                <a:ext uri="{FF2B5EF4-FFF2-40B4-BE49-F238E27FC236}">
                  <a16:creationId xmlns:a16="http://schemas.microsoft.com/office/drawing/2014/main" id="{AC1089CB-ED87-4B62-B007-76DB8998932F}"/>
                </a:ext>
              </a:extLst>
            </p:cNvPr>
            <p:cNvSpPr/>
            <p:nvPr/>
          </p:nvSpPr>
          <p:spPr>
            <a:xfrm>
              <a:off x="10239742" y="-68580"/>
              <a:ext cx="178882" cy="542197"/>
            </a:xfrm>
            <a:prstGeom prst="roundRect">
              <a:avLst>
                <a:gd name="adj" fmla="val 50000"/>
              </a:avLst>
            </a:prstGeom>
            <a:solidFill>
              <a:srgbClr val="BECC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모서리가 둥근 직사각형 175">
              <a:extLst>
                <a:ext uri="{FF2B5EF4-FFF2-40B4-BE49-F238E27FC236}">
                  <a16:creationId xmlns:a16="http://schemas.microsoft.com/office/drawing/2014/main" id="{8E01C4F6-ABC2-4352-9E11-64422432A730}"/>
                </a:ext>
              </a:extLst>
            </p:cNvPr>
            <p:cNvSpPr/>
            <p:nvPr/>
          </p:nvSpPr>
          <p:spPr>
            <a:xfrm>
              <a:off x="10456926" y="-68580"/>
              <a:ext cx="178882" cy="37765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176">
              <a:extLst>
                <a:ext uri="{FF2B5EF4-FFF2-40B4-BE49-F238E27FC236}">
                  <a16:creationId xmlns:a16="http://schemas.microsoft.com/office/drawing/2014/main" id="{C5D8536C-E8FA-40F2-828D-0D06A5C1C6F0}"/>
                </a:ext>
              </a:extLst>
            </p:cNvPr>
            <p:cNvSpPr/>
            <p:nvPr/>
          </p:nvSpPr>
          <p:spPr>
            <a:xfrm>
              <a:off x="10674110" y="-68580"/>
              <a:ext cx="178882" cy="421802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모서리가 둥근 직사각형 177">
              <a:extLst>
                <a:ext uri="{FF2B5EF4-FFF2-40B4-BE49-F238E27FC236}">
                  <a16:creationId xmlns:a16="http://schemas.microsoft.com/office/drawing/2014/main" id="{235B1B6B-A333-4E2A-BF17-47F1B9F53078}"/>
                </a:ext>
              </a:extLst>
            </p:cNvPr>
            <p:cNvSpPr/>
            <p:nvPr/>
          </p:nvSpPr>
          <p:spPr>
            <a:xfrm>
              <a:off x="10891294" y="-68580"/>
              <a:ext cx="178882" cy="31578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모서리가 둥근 직사각형 178">
              <a:extLst>
                <a:ext uri="{FF2B5EF4-FFF2-40B4-BE49-F238E27FC236}">
                  <a16:creationId xmlns:a16="http://schemas.microsoft.com/office/drawing/2014/main" id="{1E5AE22C-5D31-4649-B476-9061CD0E709B}"/>
                </a:ext>
              </a:extLst>
            </p:cNvPr>
            <p:cNvSpPr/>
            <p:nvPr/>
          </p:nvSpPr>
          <p:spPr>
            <a:xfrm>
              <a:off x="11108478" y="-68580"/>
              <a:ext cx="178882" cy="639517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2" name="모서리가 둥근 직사각형 179">
              <a:extLst>
                <a:ext uri="{FF2B5EF4-FFF2-40B4-BE49-F238E27FC236}">
                  <a16:creationId xmlns:a16="http://schemas.microsoft.com/office/drawing/2014/main" id="{9E365BB5-B16E-4DB2-8D71-719243992DC1}"/>
                </a:ext>
              </a:extLst>
            </p:cNvPr>
            <p:cNvSpPr/>
            <p:nvPr/>
          </p:nvSpPr>
          <p:spPr>
            <a:xfrm>
              <a:off x="11325662" y="-68580"/>
              <a:ext cx="178882" cy="69469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모서리가 둥근 직사각형 180">
              <a:extLst>
                <a:ext uri="{FF2B5EF4-FFF2-40B4-BE49-F238E27FC236}">
                  <a16:creationId xmlns:a16="http://schemas.microsoft.com/office/drawing/2014/main" id="{D22BEBED-5BDC-49AD-91D2-6CF04F7E98E3}"/>
                </a:ext>
              </a:extLst>
            </p:cNvPr>
            <p:cNvSpPr/>
            <p:nvPr/>
          </p:nvSpPr>
          <p:spPr>
            <a:xfrm>
              <a:off x="11542846" y="-68580"/>
              <a:ext cx="178882" cy="559253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4" name="모서리가 둥근 직사각형 181">
              <a:extLst>
                <a:ext uri="{FF2B5EF4-FFF2-40B4-BE49-F238E27FC236}">
                  <a16:creationId xmlns:a16="http://schemas.microsoft.com/office/drawing/2014/main" id="{70CEFF0C-644B-4E29-AE3F-5F663968B417}"/>
                </a:ext>
              </a:extLst>
            </p:cNvPr>
            <p:cNvSpPr/>
            <p:nvPr/>
          </p:nvSpPr>
          <p:spPr>
            <a:xfrm>
              <a:off x="11760030" y="-68580"/>
              <a:ext cx="178882" cy="588684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모서리가 둥근 직사각형 182">
              <a:extLst>
                <a:ext uri="{FF2B5EF4-FFF2-40B4-BE49-F238E27FC236}">
                  <a16:creationId xmlns:a16="http://schemas.microsoft.com/office/drawing/2014/main" id="{5620824C-5C70-4C80-A0A7-238A63C5E916}"/>
                </a:ext>
              </a:extLst>
            </p:cNvPr>
            <p:cNvSpPr/>
            <p:nvPr/>
          </p:nvSpPr>
          <p:spPr>
            <a:xfrm>
              <a:off x="11977219" y="-68580"/>
              <a:ext cx="178882" cy="631491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그룹 5">
            <a:extLst>
              <a:ext uri="{FF2B5EF4-FFF2-40B4-BE49-F238E27FC236}">
                <a16:creationId xmlns:a16="http://schemas.microsoft.com/office/drawing/2014/main" id="{1B0B1987-2D2C-4CD7-B239-80201F326496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598"/>
            <a:ext cx="3506088" cy="581053"/>
            <a:chOff x="1203859" y="799592"/>
            <a:chExt cx="3505323" cy="5811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5227E4-4DC3-4A6A-8505-C77672D2334B}"/>
                </a:ext>
              </a:extLst>
            </p:cNvPr>
            <p:cNvSpPr txBox="1"/>
            <p:nvPr/>
          </p:nvSpPr>
          <p:spPr>
            <a:xfrm>
              <a:off x="1203859" y="799592"/>
              <a:ext cx="1685350" cy="24625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2. AI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모델 개발 전략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999BCCA-41B3-47E3-B536-19FC04F9E264}"/>
                </a:ext>
              </a:extLst>
            </p:cNvPr>
            <p:cNvSpPr txBox="1"/>
            <p:nvPr/>
          </p:nvSpPr>
          <p:spPr>
            <a:xfrm>
              <a:off x="1203859" y="1072902"/>
              <a:ext cx="3505323" cy="30781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프로젝트 개요 및 모델 개발 전략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FD569DF-4888-4792-BAF8-6504680676F5}"/>
              </a:ext>
            </a:extLst>
          </p:cNvPr>
          <p:cNvSpPr txBox="1"/>
          <p:nvPr/>
        </p:nvSpPr>
        <p:spPr>
          <a:xfrm>
            <a:off x="8537575" y="227013"/>
            <a:ext cx="292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2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42B0E6-F3B9-459C-9055-1E7E1E29A843}"/>
              </a:ext>
            </a:extLst>
          </p:cNvPr>
          <p:cNvSpPr txBox="1"/>
          <p:nvPr/>
        </p:nvSpPr>
        <p:spPr>
          <a:xfrm>
            <a:off x="957685" y="898051"/>
            <a:ext cx="818631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프로젝트 과정과 전략소개 </a:t>
            </a:r>
          </a:p>
        </p:txBody>
      </p:sp>
      <p:grpSp>
        <p:nvGrpSpPr>
          <p:cNvPr id="8206" name="그룹 93">
            <a:extLst>
              <a:ext uri="{FF2B5EF4-FFF2-40B4-BE49-F238E27FC236}">
                <a16:creationId xmlns:a16="http://schemas.microsoft.com/office/drawing/2014/main" id="{563C2003-C7E0-4BD1-83B4-BD90DF351220}"/>
              </a:ext>
            </a:extLst>
          </p:cNvPr>
          <p:cNvGrpSpPr>
            <a:grpSpLocks/>
          </p:cNvGrpSpPr>
          <p:nvPr/>
        </p:nvGrpSpPr>
        <p:grpSpPr bwMode="auto">
          <a:xfrm>
            <a:off x="5691188" y="133350"/>
            <a:ext cx="2681287" cy="639763"/>
            <a:chOff x="5721020" y="193203"/>
            <a:chExt cx="2681287" cy="639763"/>
          </a:xfrm>
        </p:grpSpPr>
        <p:sp>
          <p:nvSpPr>
            <p:cNvPr id="95" name="Rectangle 4">
              <a:extLst>
                <a:ext uri="{FF2B5EF4-FFF2-40B4-BE49-F238E27FC236}">
                  <a16:creationId xmlns:a16="http://schemas.microsoft.com/office/drawing/2014/main" id="{CF94B197-C0C5-408A-A3DA-4385E893A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8208" name="그림 95">
              <a:extLst>
                <a:ext uri="{FF2B5EF4-FFF2-40B4-BE49-F238E27FC236}">
                  <a16:creationId xmlns:a16="http://schemas.microsoft.com/office/drawing/2014/main" id="{9905DFB7-37F7-4044-A65A-F88DC86AF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82E0FF-8EB5-46DD-9292-E0CD9EADC0D0}"/>
              </a:ext>
            </a:extLst>
          </p:cNvPr>
          <p:cNvGrpSpPr/>
          <p:nvPr/>
        </p:nvGrpSpPr>
        <p:grpSpPr>
          <a:xfrm>
            <a:off x="2568245" y="2104985"/>
            <a:ext cx="4007510" cy="3486062"/>
            <a:chOff x="2568245" y="2104985"/>
            <a:chExt cx="4007510" cy="348606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F4DB029-3110-4256-B716-6C3DD974991C}"/>
                </a:ext>
              </a:extLst>
            </p:cNvPr>
            <p:cNvGrpSpPr/>
            <p:nvPr/>
          </p:nvGrpSpPr>
          <p:grpSpPr>
            <a:xfrm>
              <a:off x="2568245" y="2104985"/>
              <a:ext cx="4007510" cy="3486062"/>
              <a:chOff x="4297504" y="1875934"/>
              <a:chExt cx="3059804" cy="348606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6D7060D-9F30-46A2-A87E-8463B060B419}"/>
                  </a:ext>
                </a:extLst>
              </p:cNvPr>
              <p:cNvSpPr/>
              <p:nvPr/>
            </p:nvSpPr>
            <p:spPr>
              <a:xfrm>
                <a:off x="4297504" y="1875934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탐색적 데이터 분석 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278A23D-4570-4A13-8938-CB5CEB7B5EB2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데이터 가공 및 </a:t>
                </a:r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전처리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B3F2083-5CA3-4DE9-98A3-F66126EB9705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구현 및 학습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4ADF465-2565-423F-A0A4-682B39C58855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평가 및 제출 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FFF5FF7-4355-4F30-89D8-9C2F1E9AE8C5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결과 해석 및 </a:t>
                </a:r>
                <a:r>
                  <a:rPr lang="ko-KR" altLang="en-US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재실험</a:t>
                </a:r>
                <a:endParaRPr lang="ko-KR" altLang="en-US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2EEF045-CFDD-42B2-A8D6-9C22774BDB54}"/>
                </a:ext>
              </a:extLst>
            </p:cNvPr>
            <p:cNvGrpSpPr/>
            <p:nvPr/>
          </p:nvGrpSpPr>
          <p:grpSpPr>
            <a:xfrm>
              <a:off x="4371945" y="2513077"/>
              <a:ext cx="400110" cy="2672718"/>
              <a:chOff x="5495373" y="2315011"/>
              <a:chExt cx="400110" cy="267271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15EBE5-4ADC-419B-A289-963E458A160F}"/>
                  </a:ext>
                </a:extLst>
              </p:cNvPr>
              <p:cNvSpPr txBox="1"/>
              <p:nvPr/>
            </p:nvSpPr>
            <p:spPr>
              <a:xfrm rot="5400000">
                <a:off x="5501688" y="2308696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21EEDA-0447-42D8-A885-82B8A94F3DB3}"/>
                  </a:ext>
                </a:extLst>
              </p:cNvPr>
              <p:cNvSpPr txBox="1"/>
              <p:nvPr/>
            </p:nvSpPr>
            <p:spPr>
              <a:xfrm rot="5400000">
                <a:off x="5501688" y="3073283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7F2E5C-1E85-401F-8E8C-835FA5CD11EC}"/>
                  </a:ext>
                </a:extLst>
              </p:cNvPr>
              <p:cNvSpPr txBox="1"/>
              <p:nvPr/>
            </p:nvSpPr>
            <p:spPr>
              <a:xfrm rot="5400000">
                <a:off x="5501688" y="3835029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320F77-7683-4D35-8357-DB32EECF7BBA}"/>
                  </a:ext>
                </a:extLst>
              </p:cNvPr>
              <p:cNvSpPr txBox="1"/>
              <p:nvPr/>
            </p:nvSpPr>
            <p:spPr>
              <a:xfrm rot="5400000">
                <a:off x="5501688" y="4593934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45FD48E6-F521-4454-B44C-99AD890007AD}"/>
              </a:ext>
            </a:extLst>
          </p:cNvPr>
          <p:cNvGrpSpPr/>
          <p:nvPr/>
        </p:nvGrpSpPr>
        <p:grpSpPr>
          <a:xfrm>
            <a:off x="520121" y="2017899"/>
            <a:ext cx="3333422" cy="3486062"/>
            <a:chOff x="520121" y="2017899"/>
            <a:chExt cx="3333422" cy="3486062"/>
          </a:xfrm>
        </p:grpSpPr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BED6291D-0DC2-4B66-9B96-AB5EA009DF7A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4" y="1875934"/>
              <a:chExt cx="3059804" cy="3486062"/>
            </a:xfrm>
          </p:grpSpPr>
          <p:sp>
            <p:nvSpPr>
              <p:cNvPr id="97" name="직사각형 96">
                <a:extLst>
                  <a:ext uri="{FF2B5EF4-FFF2-40B4-BE49-F238E27FC236}">
                    <a16:creationId xmlns:a16="http://schemas.microsoft.com/office/drawing/2014/main" id="{F43F1B17-6563-4409-944E-EB9604AB5AF7}"/>
                  </a:ext>
                </a:extLst>
              </p:cNvPr>
              <p:cNvSpPr/>
              <p:nvPr/>
            </p:nvSpPr>
            <p:spPr>
              <a:xfrm>
                <a:off x="4297504" y="1875934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탐색적 데이터 분석 </a:t>
                </a:r>
              </a:p>
            </p:txBody>
          </p:sp>
          <p:sp>
            <p:nvSpPr>
              <p:cNvPr id="98" name="직사각형 97">
                <a:extLst>
                  <a:ext uri="{FF2B5EF4-FFF2-40B4-BE49-F238E27FC236}">
                    <a16:creationId xmlns:a16="http://schemas.microsoft.com/office/drawing/2014/main" id="{C08165A7-44D5-4EF1-9E3D-E3B5DEA559D8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데이터 가공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전처리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99" name="직사각형 98">
                <a:extLst>
                  <a:ext uri="{FF2B5EF4-FFF2-40B4-BE49-F238E27FC236}">
                    <a16:creationId xmlns:a16="http://schemas.microsoft.com/office/drawing/2014/main" id="{385A94B4-74B9-49EA-AAE3-F59B19D6A66C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구현 및 학습</a:t>
                </a:r>
              </a:p>
            </p:txBody>
          </p:sp>
          <p:sp>
            <p:nvSpPr>
              <p:cNvPr id="100" name="직사각형 99">
                <a:extLst>
                  <a:ext uri="{FF2B5EF4-FFF2-40B4-BE49-F238E27FC236}">
                    <a16:creationId xmlns:a16="http://schemas.microsoft.com/office/drawing/2014/main" id="{6742EA9A-559E-4F36-9DA6-57BA3F4467DD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평가 및 제출 </a:t>
                </a:r>
              </a:p>
            </p:txBody>
          </p: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F15DBA79-3621-401D-865F-CFA5742493F3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결과 해석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재실험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22B93E2B-99C4-4644-9114-8BC6B568A825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694834F6-817B-4A1E-BCE4-8186F623A6AF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4B4D15CF-1D65-4050-9151-7EEFD96735A7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689AB74-08C5-4C3D-B429-57561E55C6A5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62D9C65-BF7B-4F8A-885D-E829F23CEF0C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C56979CD-C168-405B-AD28-F382F70BB82A}"/>
              </a:ext>
            </a:extLst>
          </p:cNvPr>
          <p:cNvSpPr/>
          <p:nvPr/>
        </p:nvSpPr>
        <p:spPr>
          <a:xfrm>
            <a:off x="4496012" y="2017899"/>
            <a:ext cx="4475181" cy="2321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Checked the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imbalance data distribution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Rewrote the base code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Tried adopting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oversampling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 methods such as SMOTE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Adopted data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augmentation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4F73198-F948-494F-A7E8-A954D1D32691}"/>
              </a:ext>
            </a:extLst>
          </p:cNvPr>
          <p:cNvGrpSpPr/>
          <p:nvPr/>
        </p:nvGrpSpPr>
        <p:grpSpPr>
          <a:xfrm>
            <a:off x="520121" y="2017899"/>
            <a:ext cx="3333422" cy="3486062"/>
            <a:chOff x="520121" y="2017899"/>
            <a:chExt cx="3333422" cy="3486062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99DE5920-277B-4F36-A026-D82AEACE7354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4" y="1875934"/>
              <a:chExt cx="3059804" cy="3486062"/>
            </a:xfrm>
          </p:grpSpPr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85C6DAD2-F044-4BC6-A954-1F8A28F89041}"/>
                  </a:ext>
                </a:extLst>
              </p:cNvPr>
              <p:cNvSpPr/>
              <p:nvPr/>
            </p:nvSpPr>
            <p:spPr>
              <a:xfrm>
                <a:off x="4297504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탐색적 데이터 분석 </a:t>
                </a:r>
              </a:p>
            </p:txBody>
          </p: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D3B0A8AC-41D5-4E47-B950-CF2F0884EA3D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데이터 가공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전처리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FB24CAA3-B2AD-4DBC-9FBC-EDC0D18BD1F8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구현 및 학습</a:t>
                </a:r>
              </a:p>
            </p:txBody>
          </p:sp>
          <p:sp>
            <p:nvSpPr>
              <p:cNvPr id="113" name="직사각형 112">
                <a:extLst>
                  <a:ext uri="{FF2B5EF4-FFF2-40B4-BE49-F238E27FC236}">
                    <a16:creationId xmlns:a16="http://schemas.microsoft.com/office/drawing/2014/main" id="{D1491EF9-3E23-46A1-A1D7-C7B92A48ED1B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평가 및 제출 </a:t>
                </a:r>
              </a:p>
            </p:txBody>
          </p:sp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FB60F8F4-64D4-47A1-909C-0860F65AF528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결과 해석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재실험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5E0C9DA0-0A4E-4F25-A148-F6B299EA9691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53FE1367-6798-404F-9B0F-C99BE9B42F36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26214512-AD5F-47D2-9267-E5D8F651003E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8C982E4-860B-4CB1-9BE4-8EE981F99774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F3B1EDA-CDC9-4921-937C-14FE2D89D29D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F4167A59-9B79-45A3-9095-586167BC1E21}"/>
              </a:ext>
            </a:extLst>
          </p:cNvPr>
          <p:cNvSpPr/>
          <p:nvPr/>
        </p:nvSpPr>
        <p:spPr>
          <a:xfrm>
            <a:off x="4496012" y="3454812"/>
            <a:ext cx="4475181" cy="16397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Model survey, focusing on pretrained models  whose pretrained datasets are similar to the given datasets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Implementation and training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FD4D0B5C-5B71-4607-AFF3-B3A86E5451FE}"/>
              </a:ext>
            </a:extLst>
          </p:cNvPr>
          <p:cNvGrpSpPr/>
          <p:nvPr/>
        </p:nvGrpSpPr>
        <p:grpSpPr>
          <a:xfrm>
            <a:off x="520121" y="2016178"/>
            <a:ext cx="3333422" cy="3486062"/>
            <a:chOff x="520121" y="2017899"/>
            <a:chExt cx="3333422" cy="3486062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0621485B-AB05-4D68-918C-669F69D31F9F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4" y="1875934"/>
              <a:chExt cx="3059804" cy="3486062"/>
            </a:xfrm>
          </p:grpSpPr>
          <p:sp>
            <p:nvSpPr>
              <p:cNvPr id="123" name="직사각형 122">
                <a:extLst>
                  <a:ext uri="{FF2B5EF4-FFF2-40B4-BE49-F238E27FC236}">
                    <a16:creationId xmlns:a16="http://schemas.microsoft.com/office/drawing/2014/main" id="{658CB2D9-B5D7-4709-BD9C-2A26C9260091}"/>
                  </a:ext>
                </a:extLst>
              </p:cNvPr>
              <p:cNvSpPr/>
              <p:nvPr/>
            </p:nvSpPr>
            <p:spPr>
              <a:xfrm>
                <a:off x="4297504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탐색적 데이터 분석 </a:t>
                </a:r>
              </a:p>
            </p:txBody>
          </p:sp>
          <p:sp>
            <p:nvSpPr>
              <p:cNvPr id="124" name="직사각형 123">
                <a:extLst>
                  <a:ext uri="{FF2B5EF4-FFF2-40B4-BE49-F238E27FC236}">
                    <a16:creationId xmlns:a16="http://schemas.microsoft.com/office/drawing/2014/main" id="{3BEE7964-38C7-43B1-A304-30563CE171CC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데이터 가공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전처리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5" name="직사각형 124">
                <a:extLst>
                  <a:ext uri="{FF2B5EF4-FFF2-40B4-BE49-F238E27FC236}">
                    <a16:creationId xmlns:a16="http://schemas.microsoft.com/office/drawing/2014/main" id="{CF05CCBB-1A66-4519-A28D-AE65916CF71C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구현 및 학습</a:t>
                </a:r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id="{C5E20960-3B87-4C32-B0C7-A8F0466F3A2E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모델 평가 및 제출 </a:t>
                </a:r>
              </a:p>
            </p:txBody>
          </p:sp>
          <p:sp>
            <p:nvSpPr>
              <p:cNvPr id="127" name="직사각형 126">
                <a:extLst>
                  <a:ext uri="{FF2B5EF4-FFF2-40B4-BE49-F238E27FC236}">
                    <a16:creationId xmlns:a16="http://schemas.microsoft.com/office/drawing/2014/main" id="{DCA89CD9-91BB-4168-8411-D0515424E4F5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결과 해석 및 </a:t>
                </a:r>
                <a:r>
                  <a:rPr lang="ko-KR" altLang="en-US" sz="16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재실험</a:t>
                </a:r>
                <a:endParaRPr lang="ko-KR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E0A80F2A-8E1D-4CB5-9F67-8E705D224B3C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8D8F8C80-3B39-4527-A0A4-CEC8E0A1C7A3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A9C3B18-17BA-4D05-8922-4F5C507B85C8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469116F5-1EF2-4A66-902D-A0D3EBCC1B8B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927B3CD-C87D-4076-B35F-67AA22174EB7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C5EA57CD-EC95-4B57-8B45-660A4DDF8D80}"/>
              </a:ext>
            </a:extLst>
          </p:cNvPr>
          <p:cNvSpPr/>
          <p:nvPr/>
        </p:nvSpPr>
        <p:spPr>
          <a:xfrm>
            <a:off x="4496012" y="4227703"/>
            <a:ext cx="4475181" cy="1526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Evaluated the outcomes based on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F1 score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Updated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hyperparameters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Revised model architectures by </a:t>
            </a:r>
            <a:r>
              <a:rPr lang="en-US" altLang="ko-KR" sz="1600" dirty="0">
                <a:ln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fine-tunning </a:t>
            </a:r>
          </a:p>
        </p:txBody>
      </p: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FB0538C6-4EC4-4EB3-A16A-1694D642108F}"/>
              </a:ext>
            </a:extLst>
          </p:cNvPr>
          <p:cNvSpPr/>
          <p:nvPr/>
        </p:nvSpPr>
        <p:spPr>
          <a:xfrm>
            <a:off x="2568245" y="2104985"/>
            <a:ext cx="4007510" cy="436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탐색적 데이터 분석 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7844E65F-1D36-4FC6-8334-69D81D396D3E}"/>
              </a:ext>
            </a:extLst>
          </p:cNvPr>
          <p:cNvSpPr/>
          <p:nvPr/>
        </p:nvSpPr>
        <p:spPr>
          <a:xfrm>
            <a:off x="2568245" y="2869572"/>
            <a:ext cx="4007510" cy="436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데이터 가공 및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전처리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2D8DE26A-27F6-44E9-A3E4-93007545D9F3}"/>
              </a:ext>
            </a:extLst>
          </p:cNvPr>
          <p:cNvSpPr/>
          <p:nvPr/>
        </p:nvSpPr>
        <p:spPr>
          <a:xfrm>
            <a:off x="2568245" y="3631318"/>
            <a:ext cx="4007510" cy="436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모델 구현 및 학습</a:t>
            </a:r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745AF7F3-8452-436D-911C-6794DAF7770F}"/>
              </a:ext>
            </a:extLst>
          </p:cNvPr>
          <p:cNvSpPr/>
          <p:nvPr/>
        </p:nvSpPr>
        <p:spPr>
          <a:xfrm>
            <a:off x="2568245" y="4390223"/>
            <a:ext cx="4007510" cy="436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모델 평가 및 제출 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2EA4EBF-5145-4329-ADAD-A7247AC005C0}"/>
              </a:ext>
            </a:extLst>
          </p:cNvPr>
          <p:cNvSpPr/>
          <p:nvPr/>
        </p:nvSpPr>
        <p:spPr>
          <a:xfrm>
            <a:off x="2568245" y="5154810"/>
            <a:ext cx="4007510" cy="4362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결과 해석 및 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ea"/>
                <a:ea typeface="+mj-ea"/>
              </a:rPr>
              <a:t>재실험</a:t>
            </a:r>
            <a:endParaRPr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E15E6792-E1BC-4476-94F1-AF325016D803}"/>
              </a:ext>
            </a:extLst>
          </p:cNvPr>
          <p:cNvGrpSpPr/>
          <p:nvPr/>
        </p:nvGrpSpPr>
        <p:grpSpPr>
          <a:xfrm>
            <a:off x="4371945" y="2513077"/>
            <a:ext cx="400110" cy="2672718"/>
            <a:chOff x="5495373" y="2315011"/>
            <a:chExt cx="400110" cy="2672718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7171017B-C4AE-4378-99A2-2656FDBF004A}"/>
                </a:ext>
              </a:extLst>
            </p:cNvPr>
            <p:cNvSpPr txBox="1"/>
            <p:nvPr/>
          </p:nvSpPr>
          <p:spPr>
            <a:xfrm rot="5400000">
              <a:off x="5501688" y="2308696"/>
              <a:ext cx="3874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4D5156"/>
                  </a:solidFill>
                  <a:effectLst/>
                  <a:latin typeface="+mj-ea"/>
                  <a:ea typeface="+mj-ea"/>
                </a:rPr>
                <a:t>▸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6B5F25B-3E12-40FF-B75C-B7889B506076}"/>
                </a:ext>
              </a:extLst>
            </p:cNvPr>
            <p:cNvSpPr txBox="1"/>
            <p:nvPr/>
          </p:nvSpPr>
          <p:spPr>
            <a:xfrm rot="5400000">
              <a:off x="5501688" y="3073283"/>
              <a:ext cx="3874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4D5156"/>
                  </a:solidFill>
                  <a:effectLst/>
                  <a:latin typeface="+mj-ea"/>
                  <a:ea typeface="+mj-ea"/>
                </a:rPr>
                <a:t>▸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6B454343-04B7-4913-B03C-44343BDBB293}"/>
                </a:ext>
              </a:extLst>
            </p:cNvPr>
            <p:cNvSpPr txBox="1"/>
            <p:nvPr/>
          </p:nvSpPr>
          <p:spPr>
            <a:xfrm rot="5400000">
              <a:off x="5501688" y="3835029"/>
              <a:ext cx="3874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4D5156"/>
                  </a:solidFill>
                  <a:effectLst/>
                  <a:latin typeface="+mj-ea"/>
                  <a:ea typeface="+mj-ea"/>
                </a:rPr>
                <a:t>▸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E9C07AB0-DC86-4597-8E82-C72CF86CA151}"/>
                </a:ext>
              </a:extLst>
            </p:cNvPr>
            <p:cNvSpPr txBox="1"/>
            <p:nvPr/>
          </p:nvSpPr>
          <p:spPr>
            <a:xfrm rot="5400000">
              <a:off x="5501688" y="4593934"/>
              <a:ext cx="38748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dirty="0">
                  <a:solidFill>
                    <a:srgbClr val="4D5156"/>
                  </a:solidFill>
                  <a:effectLst/>
                  <a:latin typeface="+mj-ea"/>
                  <a:ea typeface="+mj-ea"/>
                </a:rPr>
                <a:t>▸</a:t>
              </a:r>
              <a:endParaRPr lang="ko-KR" altLang="en-US" sz="2000" dirty="0">
                <a:latin typeface="+mj-ea"/>
                <a:ea typeface="+mj-ea"/>
              </a:endParaRPr>
            </a:p>
          </p:txBody>
        </p:sp>
      </p:grpSp>
      <p:grpSp>
        <p:nvGrpSpPr>
          <p:cNvPr id="167" name="그룹 81">
            <a:extLst>
              <a:ext uri="{FF2B5EF4-FFF2-40B4-BE49-F238E27FC236}">
                <a16:creationId xmlns:a16="http://schemas.microsoft.com/office/drawing/2014/main" id="{B91AE7EE-BFDE-4D9C-B254-E4291ADA7C2F}"/>
              </a:ext>
            </a:extLst>
          </p:cNvPr>
          <p:cNvGrpSpPr>
            <a:grpSpLocks/>
          </p:cNvGrpSpPr>
          <p:nvPr/>
        </p:nvGrpSpPr>
        <p:grpSpPr bwMode="auto">
          <a:xfrm>
            <a:off x="1384855" y="3535756"/>
            <a:ext cx="6774400" cy="650686"/>
            <a:chOff x="1904669" y="5028888"/>
            <a:chExt cx="5643023" cy="651416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0676EDE-EA83-4FA6-B6C3-1CB5FD7A28F8}"/>
                </a:ext>
              </a:extLst>
            </p:cNvPr>
            <p:cNvSpPr txBox="1"/>
            <p:nvPr/>
          </p:nvSpPr>
          <p:spPr>
            <a:xfrm>
              <a:off x="2045188" y="5033248"/>
              <a:ext cx="5361983" cy="64705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ko-KR" altLang="en-US" b="1" dirty="0">
                  <a:latin typeface="+mj-ea"/>
                  <a:ea typeface="+mj-ea"/>
                </a:rPr>
                <a:t>팀원 전원이 낯선 데이터 셋에 대해 도전의식을 </a:t>
              </a:r>
              <a:endParaRPr lang="en-US" altLang="ko-KR" b="1" dirty="0">
                <a:latin typeface="+mj-ea"/>
                <a:ea typeface="+mj-ea"/>
              </a:endParaRPr>
            </a:p>
            <a:p>
              <a:pPr algn="ctr">
                <a:defRPr/>
              </a:pPr>
              <a:r>
                <a:rPr lang="ko-KR" altLang="en-US" b="1" dirty="0">
                  <a:latin typeface="+mj-ea"/>
                  <a:ea typeface="+mj-ea"/>
                </a:rPr>
                <a:t>가지고 </a:t>
              </a:r>
              <a:r>
                <a:rPr lang="en-US" altLang="ko-KR" b="1" dirty="0">
                  <a:latin typeface="+mj-ea"/>
                  <a:ea typeface="+mj-ea"/>
                </a:rPr>
                <a:t>SOTA </a:t>
              </a:r>
              <a:r>
                <a:rPr lang="ko-KR" altLang="en-US" b="1" dirty="0">
                  <a:latin typeface="+mj-ea"/>
                  <a:ea typeface="+mj-ea"/>
                </a:rPr>
                <a:t>모델을 적용하는 것에 초점을 맞췄습니다</a:t>
              </a:r>
              <a:r>
                <a:rPr lang="en-US" altLang="ko-KR" dirty="0">
                  <a:latin typeface="+mj-ea"/>
                  <a:ea typeface="+mj-ea"/>
                </a:rPr>
                <a:t>.</a:t>
              </a:r>
              <a:endParaRPr lang="ko-KR" altLang="en-US" dirty="0">
                <a:latin typeface="+mj-ea"/>
                <a:ea typeface="+mj-ea"/>
              </a:endParaRPr>
            </a:p>
          </p:txBody>
        </p:sp>
        <p:pic>
          <p:nvPicPr>
            <p:cNvPr id="169" name="그림 78">
              <a:extLst>
                <a:ext uri="{FF2B5EF4-FFF2-40B4-BE49-F238E27FC236}">
                  <a16:creationId xmlns:a16="http://schemas.microsoft.com/office/drawing/2014/main" id="{4DDE77FD-7684-414A-8958-A92746425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4669" y="5028888"/>
              <a:ext cx="540412" cy="315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그림 80">
              <a:extLst>
                <a:ext uri="{FF2B5EF4-FFF2-40B4-BE49-F238E27FC236}">
                  <a16:creationId xmlns:a16="http://schemas.microsoft.com/office/drawing/2014/main" id="{2FD8203A-D813-45B8-A023-424BEED0A6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9013" y="5269850"/>
              <a:ext cx="448679" cy="2937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4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 0.2217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08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0.1085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417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7.40741E-7 L 0 -0.1099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 -0.219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99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2" grpId="1"/>
      <p:bldP spid="115" grpId="0"/>
      <p:bldP spid="115" grpId="1"/>
      <p:bldP spid="128" grpId="0"/>
      <p:bldP spid="128" grpId="1"/>
      <p:bldP spid="157" grpId="0" animBg="1"/>
      <p:bldP spid="157" grpId="1" animBg="1"/>
      <p:bldP spid="157" grpId="2" animBg="1"/>
      <p:bldP spid="158" grpId="0" animBg="1"/>
      <p:bldP spid="158" grpId="1" animBg="1"/>
      <p:bldP spid="158" grpId="2" animBg="1"/>
      <p:bldP spid="159" grpId="0" animBg="1"/>
      <p:bldP spid="159" grpId="1" animBg="1"/>
      <p:bldP spid="160" grpId="0" animBg="1"/>
      <p:bldP spid="160" grpId="1" animBg="1"/>
      <p:bldP spid="160" grpId="2" animBg="1"/>
      <p:bldP spid="161" grpId="0" animBg="1"/>
      <p:bldP spid="161" grpId="1" animBg="1"/>
      <p:bldP spid="16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그룹 5">
            <a:extLst>
              <a:ext uri="{FF2B5EF4-FFF2-40B4-BE49-F238E27FC236}">
                <a16:creationId xmlns:a16="http://schemas.microsoft.com/office/drawing/2014/main" id="{FE5EA3DC-0A9C-44F3-BF6A-89CD82390A9D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598"/>
            <a:ext cx="2634054" cy="581053"/>
            <a:chOff x="1203859" y="799592"/>
            <a:chExt cx="2636148" cy="5811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45E090-DD5A-4391-9DD1-291295042343}"/>
                </a:ext>
              </a:extLst>
            </p:cNvPr>
            <p:cNvSpPr txBox="1"/>
            <p:nvPr/>
          </p:nvSpPr>
          <p:spPr>
            <a:xfrm>
              <a:off x="1203859" y="799592"/>
              <a:ext cx="1440321" cy="24625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3. AI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모델링 방법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C306B8-635A-48B7-A713-34AA7AA75D14}"/>
                </a:ext>
              </a:extLst>
            </p:cNvPr>
            <p:cNvSpPr txBox="1"/>
            <p:nvPr/>
          </p:nvSpPr>
          <p:spPr>
            <a:xfrm>
              <a:off x="1203859" y="1072902"/>
              <a:ext cx="2636148" cy="30781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모델링 방법 및 세부사항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C578BA7-C313-4162-87A7-C8EEC48C81F8}"/>
              </a:ext>
            </a:extLst>
          </p:cNvPr>
          <p:cNvSpPr txBox="1"/>
          <p:nvPr/>
        </p:nvSpPr>
        <p:spPr>
          <a:xfrm>
            <a:off x="8537575" y="227013"/>
            <a:ext cx="292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7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073984-C5F3-487A-B9A0-269563B10136}"/>
              </a:ext>
            </a:extLst>
          </p:cNvPr>
          <p:cNvSpPr txBox="1"/>
          <p:nvPr/>
        </p:nvSpPr>
        <p:spPr>
          <a:xfrm>
            <a:off x="957685" y="898051"/>
            <a:ext cx="818631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en-US" altLang="ko-KR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TimeSformer Vs. YOLOv5 </a:t>
            </a:r>
            <a:endParaRPr lang="ko-KR" altLang="en-US" sz="1600" b="1" spc="-83" dirty="0">
              <a:ln w="127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9221" name="그룹 36">
            <a:extLst>
              <a:ext uri="{FF2B5EF4-FFF2-40B4-BE49-F238E27FC236}">
                <a16:creationId xmlns:a16="http://schemas.microsoft.com/office/drawing/2014/main" id="{1AAD92F4-E201-43BB-A7F1-97087097DD84}"/>
              </a:ext>
            </a:extLst>
          </p:cNvPr>
          <p:cNvGrpSpPr>
            <a:grpSpLocks/>
          </p:cNvGrpSpPr>
          <p:nvPr/>
        </p:nvGrpSpPr>
        <p:grpSpPr bwMode="auto">
          <a:xfrm>
            <a:off x="4606925" y="3105150"/>
            <a:ext cx="3452813" cy="2624138"/>
            <a:chOff x="5364607" y="2234664"/>
            <a:chExt cx="3452818" cy="2623902"/>
          </a:xfrm>
        </p:grpSpPr>
        <p:sp>
          <p:nvSpPr>
            <p:cNvPr id="25" name="화살표: 원형 24">
              <a:extLst>
                <a:ext uri="{FF2B5EF4-FFF2-40B4-BE49-F238E27FC236}">
                  <a16:creationId xmlns:a16="http://schemas.microsoft.com/office/drawing/2014/main" id="{09F24490-1335-46FB-84E4-0358DB146349}"/>
                </a:ext>
              </a:extLst>
            </p:cNvPr>
            <p:cNvSpPr/>
            <p:nvPr/>
          </p:nvSpPr>
          <p:spPr>
            <a:xfrm rot="6347632">
              <a:off x="5975916" y="2017056"/>
              <a:ext cx="2623902" cy="3059117"/>
            </a:xfrm>
            <a:prstGeom prst="circularArrow">
              <a:avLst>
                <a:gd name="adj1" fmla="val 14171"/>
                <a:gd name="adj2" fmla="val 1041714"/>
                <a:gd name="adj3" fmla="val 20663808"/>
                <a:gd name="adj4" fmla="val 11824681"/>
                <a:gd name="adj5" fmla="val 16776"/>
              </a:avLst>
            </a:prstGeom>
            <a:gradFill flip="none" rotWithShape="1">
              <a:gsLst>
                <a:gs pos="8000">
                  <a:schemeClr val="bg1"/>
                </a:gs>
                <a:gs pos="69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9234" name="그림 3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02466466-5F3D-420D-9E78-AD9019765D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607" y="3310609"/>
              <a:ext cx="2635558" cy="535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222" name="그룹 35">
            <a:extLst>
              <a:ext uri="{FF2B5EF4-FFF2-40B4-BE49-F238E27FC236}">
                <a16:creationId xmlns:a16="http://schemas.microsoft.com/office/drawing/2014/main" id="{E0ACBBC5-4527-492C-833F-11DECF4A39F6}"/>
              </a:ext>
            </a:extLst>
          </p:cNvPr>
          <p:cNvGrpSpPr>
            <a:grpSpLocks/>
          </p:cNvGrpSpPr>
          <p:nvPr/>
        </p:nvGrpSpPr>
        <p:grpSpPr bwMode="auto">
          <a:xfrm>
            <a:off x="866775" y="1211263"/>
            <a:ext cx="3705225" cy="2828925"/>
            <a:chOff x="1404867" y="1099237"/>
            <a:chExt cx="3705618" cy="2829789"/>
          </a:xfrm>
        </p:grpSpPr>
        <p:sp>
          <p:nvSpPr>
            <p:cNvPr id="24" name="화살표: 원형 23">
              <a:extLst>
                <a:ext uri="{FF2B5EF4-FFF2-40B4-BE49-F238E27FC236}">
                  <a16:creationId xmlns:a16="http://schemas.microsoft.com/office/drawing/2014/main" id="{A5356051-2CA8-43BF-B85C-FB2DC524B5A9}"/>
                </a:ext>
              </a:extLst>
            </p:cNvPr>
            <p:cNvSpPr/>
            <p:nvPr/>
          </p:nvSpPr>
          <p:spPr>
            <a:xfrm rot="19093969">
              <a:off x="1404867" y="1099237"/>
              <a:ext cx="2494228" cy="2829789"/>
            </a:xfrm>
            <a:prstGeom prst="circularArrow">
              <a:avLst>
                <a:gd name="adj1" fmla="val 12500"/>
                <a:gd name="adj2" fmla="val 1041713"/>
                <a:gd name="adj3" fmla="val 20457681"/>
                <a:gd name="adj4" fmla="val 9918237"/>
                <a:gd name="adj5" fmla="val 15383"/>
              </a:avLst>
            </a:prstGeom>
            <a:gradFill flip="none" rotWithShape="1">
              <a:gsLst>
                <a:gs pos="0">
                  <a:schemeClr val="bg1"/>
                </a:gs>
                <a:gs pos="32000">
                  <a:schemeClr val="accent5">
                    <a:lumMod val="40000"/>
                    <a:lumOff val="60000"/>
                  </a:schemeClr>
                </a:gs>
                <a:gs pos="100000">
                  <a:srgbClr val="54B4E0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9230" name="그룹 34">
              <a:extLst>
                <a:ext uri="{FF2B5EF4-FFF2-40B4-BE49-F238E27FC236}">
                  <a16:creationId xmlns:a16="http://schemas.microsoft.com/office/drawing/2014/main" id="{48535B8C-450F-4DF0-8CE2-3D0B88A67C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97874" y="2100141"/>
              <a:ext cx="3012611" cy="695422"/>
              <a:chOff x="2596027" y="2210796"/>
              <a:chExt cx="3012611" cy="695422"/>
            </a:xfrm>
          </p:grpSpPr>
          <p:pic>
            <p:nvPicPr>
              <p:cNvPr id="9231" name="그림 25">
                <a:extLst>
                  <a:ext uri="{FF2B5EF4-FFF2-40B4-BE49-F238E27FC236}">
                    <a16:creationId xmlns:a16="http://schemas.microsoft.com/office/drawing/2014/main" id="{E511073A-00E4-46C4-BDDD-393C87D45F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96027" y="2210796"/>
                <a:ext cx="885949" cy="6954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2" name="그림 33">
                <a:extLst>
                  <a:ext uri="{FF2B5EF4-FFF2-40B4-BE49-F238E27FC236}">
                    <a16:creationId xmlns:a16="http://schemas.microsoft.com/office/drawing/2014/main" id="{B2FA6648-ADC2-4438-A6A8-3B1C979F9A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3319" y="2288856"/>
                <a:ext cx="2105319" cy="457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429DC9-65EB-4C00-8204-9BA442FD62B5}"/>
              </a:ext>
            </a:extLst>
          </p:cNvPr>
          <p:cNvSpPr txBox="1"/>
          <p:nvPr/>
        </p:nvSpPr>
        <p:spPr>
          <a:xfrm>
            <a:off x="4556125" y="1833563"/>
            <a:ext cx="3554413" cy="16462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285750" indent="-180000">
              <a:buFont typeface="Arial" panose="020B0604020202020204" pitchFamily="34" charset="0"/>
              <a:buChar char="•"/>
              <a:defRPr sz="1400">
                <a:latin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105750" indent="0">
              <a:spcAft>
                <a:spcPts val="600"/>
              </a:spcAft>
              <a:buFont typeface="Arial" panose="020B0604020202020204" pitchFamily="34" charset="0"/>
              <a:buNone/>
              <a:defRPr/>
            </a:pPr>
            <a:r>
              <a:rPr lang="en-US" altLang="ko-KR" sz="1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Tunning </a:t>
            </a:r>
          </a:p>
          <a:p>
            <a:pPr>
              <a:defRPr/>
            </a:pPr>
            <a:r>
              <a:rPr lang="en-US" altLang="ko-KR" sz="1600" dirty="0">
                <a:latin typeface="+mj-ea"/>
                <a:ea typeface="+mj-ea"/>
              </a:rPr>
              <a:t>224 dimension</a:t>
            </a:r>
            <a:r>
              <a:rPr lang="ko-KR" altLang="en-US" sz="1600" dirty="0">
                <a:latin typeface="+mj-ea"/>
                <a:ea typeface="+mj-ea"/>
              </a:rPr>
              <a:t>의 정사각형 모델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600" dirty="0">
                <a:latin typeface="+mj-ea"/>
                <a:ea typeface="+mj-ea"/>
              </a:rPr>
              <a:t>Attention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type</a:t>
            </a:r>
            <a:r>
              <a:rPr lang="ko-KR" altLang="en-US" sz="1600" dirty="0">
                <a:latin typeface="+mj-ea"/>
                <a:ea typeface="+mj-ea"/>
              </a:rPr>
              <a:t>을 </a:t>
            </a:r>
            <a:r>
              <a:rPr lang="en-US" altLang="ko-KR" sz="1600" dirty="0">
                <a:latin typeface="+mj-ea"/>
                <a:ea typeface="+mj-ea"/>
              </a:rPr>
              <a:t>divided space time</a:t>
            </a:r>
            <a:r>
              <a:rPr lang="ko-KR" altLang="en-US" sz="1600" dirty="0">
                <a:latin typeface="+mj-ea"/>
                <a:ea typeface="+mj-ea"/>
              </a:rPr>
              <a:t>으로 튜닝</a:t>
            </a:r>
            <a:endParaRPr lang="en-US" altLang="ko-KR" sz="1600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600" dirty="0">
                <a:latin typeface="+mj-ea"/>
                <a:ea typeface="+mj-ea"/>
              </a:rPr>
              <a:t>Pretrained model</a:t>
            </a:r>
            <a:r>
              <a:rPr lang="ko-KR" altLang="en-US" sz="1600" dirty="0">
                <a:latin typeface="+mj-ea"/>
                <a:ea typeface="+mj-ea"/>
              </a:rPr>
              <a:t>은 </a:t>
            </a:r>
            <a:r>
              <a:rPr lang="en-US" altLang="ko-KR" sz="1600" dirty="0" err="1">
                <a:latin typeface="+mj-ea"/>
                <a:ea typeface="+mj-ea"/>
              </a:rPr>
              <a:t>divST</a:t>
            </a:r>
            <a:r>
              <a:rPr lang="en-US" altLang="ko-KR" sz="1600" dirty="0">
                <a:latin typeface="+mj-ea"/>
                <a:ea typeface="+mj-ea"/>
              </a:rPr>
              <a:t> 96 times 4</a:t>
            </a:r>
            <a:r>
              <a:rPr lang="ko-KR" altLang="en-US" sz="1600" dirty="0">
                <a:latin typeface="+mj-ea"/>
                <a:ea typeface="+mj-ea"/>
              </a:rPr>
              <a:t>로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지정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B65A-5162-4F51-829B-2073ADD06FCB}"/>
              </a:ext>
            </a:extLst>
          </p:cNvPr>
          <p:cNvSpPr txBox="1"/>
          <p:nvPr/>
        </p:nvSpPr>
        <p:spPr>
          <a:xfrm>
            <a:off x="1270000" y="3586163"/>
            <a:ext cx="3452813" cy="2170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05750"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Common Settings</a:t>
            </a:r>
          </a:p>
          <a:p>
            <a:pPr marL="285750" indent="-18000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j-ea"/>
                <a:ea typeface="+mj-ea"/>
              </a:rPr>
              <a:t>Loss Function: Cross Entropy</a:t>
            </a:r>
          </a:p>
          <a:p>
            <a:pPr marL="285750" indent="-18000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j-ea"/>
                <a:ea typeface="+mj-ea"/>
              </a:rPr>
              <a:t>Optimizer: Adam</a:t>
            </a:r>
          </a:p>
          <a:p>
            <a:pPr marL="285750" indent="-18000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j-ea"/>
                <a:ea typeface="+mj-ea"/>
              </a:rPr>
              <a:t>Learning scheduler: Cosine Annealing Warm Restarts</a:t>
            </a:r>
          </a:p>
          <a:p>
            <a:pPr marL="285750" indent="-18000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j-ea"/>
                <a:ea typeface="+mj-ea"/>
              </a:rPr>
              <a:t>Learning Rate = 0.005</a:t>
            </a:r>
          </a:p>
          <a:p>
            <a:pPr marL="285750" indent="-180000">
              <a:buFont typeface="Arial" panose="020B0604020202020204" pitchFamily="34" charset="0"/>
              <a:buChar char="•"/>
              <a:defRPr/>
            </a:pPr>
            <a:r>
              <a:rPr lang="en-US" altLang="ko-KR" sz="1600" dirty="0">
                <a:latin typeface="+mj-ea"/>
                <a:ea typeface="+mj-ea"/>
              </a:rPr>
              <a:t>Batch size = 36</a:t>
            </a:r>
          </a:p>
          <a:p>
            <a:pPr>
              <a:defRPr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5E64C-4463-4C08-BD37-70A228E6D392}"/>
              </a:ext>
            </a:extLst>
          </p:cNvPr>
          <p:cNvSpPr txBox="1"/>
          <p:nvPr/>
        </p:nvSpPr>
        <p:spPr>
          <a:xfrm>
            <a:off x="4371975" y="3819525"/>
            <a:ext cx="2746375" cy="3381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105750" indent="0">
              <a:spcAft>
                <a:spcPts val="600"/>
              </a:spcAft>
              <a:buFont typeface="Arial" panose="020B0604020202020204" pitchFamily="34" charset="0"/>
              <a:buNone/>
              <a:defRPr sz="16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en-US" altLang="ko-KR" dirty="0">
                <a:solidFill>
                  <a:srgbClr val="EF4F35"/>
                </a:solidFill>
                <a:latin typeface="+mj-ea"/>
                <a:ea typeface="+mj-ea"/>
              </a:rPr>
              <a:t>Objection Detection</a:t>
            </a:r>
            <a:r>
              <a:rPr lang="ko-KR" altLang="en-US" b="0" dirty="0">
                <a:solidFill>
                  <a:schemeClr val="tx1"/>
                </a:solidFill>
                <a:effectLst/>
                <a:latin typeface="+mj-ea"/>
                <a:ea typeface="+mj-ea"/>
              </a:rPr>
              <a:t> 구상</a:t>
            </a:r>
          </a:p>
        </p:txBody>
      </p:sp>
      <p:grpSp>
        <p:nvGrpSpPr>
          <p:cNvPr id="9226" name="그룹 20">
            <a:extLst>
              <a:ext uri="{FF2B5EF4-FFF2-40B4-BE49-F238E27FC236}">
                <a16:creationId xmlns:a16="http://schemas.microsoft.com/office/drawing/2014/main" id="{F31B5389-2FB3-4472-BCD3-B3E1DEBBA7A0}"/>
              </a:ext>
            </a:extLst>
          </p:cNvPr>
          <p:cNvGrpSpPr>
            <a:grpSpLocks/>
          </p:cNvGrpSpPr>
          <p:nvPr/>
        </p:nvGrpSpPr>
        <p:grpSpPr bwMode="auto">
          <a:xfrm>
            <a:off x="5745163" y="195263"/>
            <a:ext cx="2681287" cy="639762"/>
            <a:chOff x="5721020" y="193203"/>
            <a:chExt cx="2681287" cy="639763"/>
          </a:xfrm>
        </p:grpSpPr>
        <p:sp>
          <p:nvSpPr>
            <p:cNvPr id="22" name="Rectangle 4">
              <a:extLst>
                <a:ext uri="{FF2B5EF4-FFF2-40B4-BE49-F238E27FC236}">
                  <a16:creationId xmlns:a16="http://schemas.microsoft.com/office/drawing/2014/main" id="{56032D1A-C266-4F78-9300-CD6BCB34C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9228" name="그림 22">
              <a:extLst>
                <a:ext uri="{FF2B5EF4-FFF2-40B4-BE49-F238E27FC236}">
                  <a16:creationId xmlns:a16="http://schemas.microsoft.com/office/drawing/2014/main" id="{3AEC0683-221F-4A7A-AC82-A4630F44E7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F227D5D0-A664-4AE3-8B25-579FA6F8B686}"/>
              </a:ext>
            </a:extLst>
          </p:cNvPr>
          <p:cNvSpPr/>
          <p:nvPr/>
        </p:nvSpPr>
        <p:spPr>
          <a:xfrm>
            <a:off x="3253894" y="1803187"/>
            <a:ext cx="5429730" cy="114370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CAEFBE-A499-4F26-9B5B-2D776B79ED6E}"/>
              </a:ext>
            </a:extLst>
          </p:cNvPr>
          <p:cNvSpPr/>
          <p:nvPr/>
        </p:nvSpPr>
        <p:spPr>
          <a:xfrm>
            <a:off x="3253895" y="3167729"/>
            <a:ext cx="5429730" cy="1395307"/>
          </a:xfrm>
          <a:prstGeom prst="rect">
            <a:avLst/>
          </a:prstGeom>
          <a:solidFill>
            <a:srgbClr val="F7F7F7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10242" name="그룹 5">
            <a:extLst>
              <a:ext uri="{FF2B5EF4-FFF2-40B4-BE49-F238E27FC236}">
                <a16:creationId xmlns:a16="http://schemas.microsoft.com/office/drawing/2014/main" id="{7C644A95-A5E6-4CB9-B6F4-A44B83680E56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598"/>
            <a:ext cx="4229363" cy="581053"/>
            <a:chOff x="1203859" y="799592"/>
            <a:chExt cx="4230902" cy="5811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D17BA7-A58D-4B62-B81A-0A2EDE073494}"/>
                </a:ext>
              </a:extLst>
            </p:cNvPr>
            <p:cNvSpPr txBox="1"/>
            <p:nvPr/>
          </p:nvSpPr>
          <p:spPr>
            <a:xfrm>
              <a:off x="1203859" y="799592"/>
              <a:ext cx="2021481" cy="24625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활용방안 및 기대효과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BDFAAAA-544F-4230-BC1B-232016DA40CF}"/>
                </a:ext>
              </a:extLst>
            </p:cNvPr>
            <p:cNvSpPr txBox="1"/>
            <p:nvPr/>
          </p:nvSpPr>
          <p:spPr>
            <a:xfrm>
              <a:off x="1203859" y="1072902"/>
              <a:ext cx="4230902" cy="30781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얼굴 검출과 이상행동탐지 기술 서비스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4736A9C-63B7-4586-8164-C1BF63DB4668}"/>
              </a:ext>
            </a:extLst>
          </p:cNvPr>
          <p:cNvSpPr txBox="1"/>
          <p:nvPr/>
        </p:nvSpPr>
        <p:spPr>
          <a:xfrm>
            <a:off x="8537575" y="227013"/>
            <a:ext cx="292100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8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4D576-4AA4-4346-8F8E-065CB35B68BA}"/>
              </a:ext>
            </a:extLst>
          </p:cNvPr>
          <p:cNvSpPr txBox="1"/>
          <p:nvPr/>
        </p:nvSpPr>
        <p:spPr>
          <a:xfrm>
            <a:off x="957685" y="898051"/>
            <a:ext cx="818631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아동보호 및 더 나은 보육환경을 위한 인공지능 서비스</a:t>
            </a:r>
          </a:p>
        </p:txBody>
      </p:sp>
      <p:grpSp>
        <p:nvGrpSpPr>
          <p:cNvPr id="10245" name="그룹 15">
            <a:extLst>
              <a:ext uri="{FF2B5EF4-FFF2-40B4-BE49-F238E27FC236}">
                <a16:creationId xmlns:a16="http://schemas.microsoft.com/office/drawing/2014/main" id="{5577A805-CFC0-44D4-8C02-0978B7FE0F14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193675"/>
            <a:ext cx="2681288" cy="639763"/>
            <a:chOff x="5721020" y="193203"/>
            <a:chExt cx="2681287" cy="639763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E3F1C833-FBAC-4EB4-B827-C9CA71DF3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10257" name="그림 17">
              <a:extLst>
                <a:ext uri="{FF2B5EF4-FFF2-40B4-BE49-F238E27FC236}">
                  <a16:creationId xmlns:a16="http://schemas.microsoft.com/office/drawing/2014/main" id="{147411C7-8A90-47A1-B809-405AA5F718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C661A254-E5AD-423D-9965-64F49D61F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4"/>
          <a:stretch/>
        </p:blipFill>
        <p:spPr bwMode="auto">
          <a:xfrm>
            <a:off x="3354824" y="3245534"/>
            <a:ext cx="5272349" cy="1239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4C1EC7C-48B7-48BE-9ADF-41B878BC7F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58"/>
          <a:stretch/>
        </p:blipFill>
        <p:spPr bwMode="auto">
          <a:xfrm>
            <a:off x="3253894" y="4817144"/>
            <a:ext cx="5429730" cy="1008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CA76F40-F44A-4EE9-B562-34DD539CF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21" y="1873752"/>
            <a:ext cx="5217252" cy="100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54E29A5-C975-4595-8235-8CC9E5AAA3FD}"/>
              </a:ext>
            </a:extLst>
          </p:cNvPr>
          <p:cNvSpPr/>
          <p:nvPr/>
        </p:nvSpPr>
        <p:spPr>
          <a:xfrm>
            <a:off x="371100" y="2097124"/>
            <a:ext cx="2519028" cy="3358703"/>
          </a:xfrm>
          <a:prstGeom prst="rect">
            <a:avLst/>
          </a:prstGeom>
          <a:solidFill>
            <a:srgbClr val="1E325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E469029-70E2-4F89-B9BF-DCB68F30F61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5" y="3054399"/>
            <a:ext cx="1441210" cy="1441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80000"/>
              </a:prstClr>
            </a:outerShdw>
          </a:effectLst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C2801DBE-47EC-4B76-AF77-5970274A19F8}"/>
              </a:ext>
            </a:extLst>
          </p:cNvPr>
          <p:cNvSpPr/>
          <p:nvPr/>
        </p:nvSpPr>
        <p:spPr>
          <a:xfrm>
            <a:off x="3253894" y="4783871"/>
            <a:ext cx="5429730" cy="10414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pic>
        <p:nvPicPr>
          <p:cNvPr id="19" name="그림 15">
            <a:extLst>
              <a:ext uri="{FF2B5EF4-FFF2-40B4-BE49-F238E27FC236}">
                <a16:creationId xmlns:a16="http://schemas.microsoft.com/office/drawing/2014/main" id="{F942C3C5-F850-4288-A30E-D2CB8D90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4" y="1309729"/>
            <a:ext cx="6470331" cy="471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원형: 비어 있음 19">
            <a:extLst>
              <a:ext uri="{FF2B5EF4-FFF2-40B4-BE49-F238E27FC236}">
                <a16:creationId xmlns:a16="http://schemas.microsoft.com/office/drawing/2014/main" id="{32BDABE9-09C6-4458-96B0-9DAE25334972}"/>
              </a:ext>
            </a:extLst>
          </p:cNvPr>
          <p:cNvSpPr/>
          <p:nvPr/>
        </p:nvSpPr>
        <p:spPr>
          <a:xfrm>
            <a:off x="5921375" y="3543300"/>
            <a:ext cx="2481263" cy="2481263"/>
          </a:xfrm>
          <a:prstGeom prst="donut">
            <a:avLst>
              <a:gd name="adj" fmla="val 32803"/>
            </a:avLst>
          </a:prstGeom>
          <a:solidFill>
            <a:srgbClr val="92ADC8"/>
          </a:solidFill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8346BC-8BE5-4B1E-8D86-A2CFC24075AF}"/>
              </a:ext>
            </a:extLst>
          </p:cNvPr>
          <p:cNvSpPr txBox="1"/>
          <p:nvPr/>
        </p:nvSpPr>
        <p:spPr>
          <a:xfrm>
            <a:off x="6018213" y="5314950"/>
            <a:ext cx="22891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신고하지 않았다</a:t>
            </a: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. </a:t>
            </a:r>
          </a:p>
          <a:p>
            <a:pPr algn="ctr">
              <a:defRPr/>
            </a:pPr>
            <a:r>
              <a:rPr lang="en-US" altLang="ko-KR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84.7%</a:t>
            </a:r>
            <a:endParaRPr lang="ko-KR" altLang="en-US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35F3FB8F-13C8-4BD8-ABDB-04E9509657A4}"/>
              </a:ext>
            </a:extLst>
          </p:cNvPr>
          <p:cNvSpPr/>
          <p:nvPr/>
        </p:nvSpPr>
        <p:spPr>
          <a:xfrm>
            <a:off x="5949950" y="3581400"/>
            <a:ext cx="2425700" cy="2427288"/>
          </a:xfrm>
          <a:prstGeom prst="blockArc">
            <a:avLst>
              <a:gd name="adj1" fmla="val 12361271"/>
              <a:gd name="adj2" fmla="val 15237320"/>
              <a:gd name="adj3" fmla="val 31423"/>
            </a:avLst>
          </a:prstGeom>
          <a:solidFill>
            <a:srgbClr val="5885A9"/>
          </a:solidFill>
          <a:ln>
            <a:solidFill>
              <a:srgbClr val="5A86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FC03E9-0158-40BD-AF23-C3C76D9BFA94}"/>
              </a:ext>
            </a:extLst>
          </p:cNvPr>
          <p:cNvSpPr txBox="1"/>
          <p:nvPr/>
        </p:nvSpPr>
        <p:spPr>
          <a:xfrm>
            <a:off x="5427663" y="3975100"/>
            <a:ext cx="2289175" cy="52387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>
              <a:defRPr/>
            </a:pPr>
            <a:r>
              <a:rPr lang="ko-KR" altLang="en-US" dirty="0">
                <a:latin typeface="+mj-ea"/>
                <a:ea typeface="+mj-ea"/>
              </a:rPr>
              <a:t>신고했다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>
              <a:defRPr/>
            </a:pPr>
            <a:r>
              <a:rPr lang="en-US" altLang="ko-KR" dirty="0">
                <a:latin typeface="+mj-ea"/>
                <a:ea typeface="+mj-ea"/>
              </a:rPr>
              <a:t>15.3%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AB7089-28DB-4ED0-95B9-D4F2B6A18D3A}"/>
              </a:ext>
            </a:extLst>
          </p:cNvPr>
          <p:cNvSpPr txBox="1"/>
          <p:nvPr/>
        </p:nvSpPr>
        <p:spPr>
          <a:xfrm>
            <a:off x="5876090" y="6026150"/>
            <a:ext cx="25958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아동학대 의심사례 중 </a:t>
            </a:r>
            <a:endParaRPr lang="en-US" altLang="ko-KR" sz="1000" b="1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defRPr/>
            </a:pPr>
            <a:r>
              <a:rPr lang="ko-KR" altLang="en-US" sz="1000" b="1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실제신고 건수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BE75BE-7ABE-4880-8740-45D14F65191E}"/>
              </a:ext>
            </a:extLst>
          </p:cNvPr>
          <p:cNvSpPr txBox="1"/>
          <p:nvPr/>
        </p:nvSpPr>
        <p:spPr>
          <a:xfrm>
            <a:off x="2746375" y="6470650"/>
            <a:ext cx="5364163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2021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년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월 </a:t>
            </a:r>
            <a:r>
              <a:rPr lang="ko-KR" altLang="en-US" sz="900" dirty="0" err="1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세이브더칠드런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아동학대 대응체계 인식조사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’  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보고</a:t>
            </a:r>
            <a:endParaRPr lang="en-US" altLang="ko-KR" sz="9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171450" indent="-171450" algn="r">
              <a:buFont typeface="Arial" panose="020B0604020202020204" pitchFamily="34" charset="0"/>
              <a:buChar char="•"/>
              <a:defRPr/>
            </a:pP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대한민국 전국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19~59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세 남녀 </a:t>
            </a:r>
            <a:r>
              <a:rPr lang="en-US" altLang="ko-KR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1000</a:t>
            </a:r>
            <a:r>
              <a:rPr lang="ko-KR" altLang="en-US" sz="9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명 대상 조사 </a:t>
            </a:r>
          </a:p>
        </p:txBody>
      </p:sp>
      <p:pic>
        <p:nvPicPr>
          <p:cNvPr id="27" name="Picture 2" descr="선 사진, 이미지, 일러스트, 캘리그라피 - 크라우드픽">
            <a:extLst>
              <a:ext uri="{FF2B5EF4-FFF2-40B4-BE49-F238E27FC236}">
                <a16:creationId xmlns:a16="http://schemas.microsoft.com/office/drawing/2014/main" id="{71BC3491-F728-48DB-A95B-9C28F8883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811246">
            <a:off x="4843168" y="3529266"/>
            <a:ext cx="844111" cy="89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" grpId="0" animBg="1"/>
      <p:bldP spid="38" grpId="0" animBg="1"/>
      <p:bldP spid="44" grpId="0" animBg="1"/>
      <p:bldP spid="20" grpId="0" animBg="1"/>
      <p:bldP spid="21" grpId="0"/>
      <p:bldP spid="23" grpId="0" animBg="1"/>
      <p:bldP spid="24" grpId="0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그룹 5">
            <a:extLst>
              <a:ext uri="{FF2B5EF4-FFF2-40B4-BE49-F238E27FC236}">
                <a16:creationId xmlns:a16="http://schemas.microsoft.com/office/drawing/2014/main" id="{824781EA-0255-48F6-90E1-36C577E72685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627"/>
            <a:ext cx="4229363" cy="888865"/>
            <a:chOff x="1203859" y="799621"/>
            <a:chExt cx="4230905" cy="8887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6F9332-4847-4762-B4BD-C8AAEDE91998}"/>
                </a:ext>
              </a:extLst>
            </p:cNvPr>
            <p:cNvSpPr txBox="1"/>
            <p:nvPr/>
          </p:nvSpPr>
          <p:spPr>
            <a:xfrm>
              <a:off x="1203859" y="799621"/>
              <a:ext cx="2021483" cy="24619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활용방안 및 기대효과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131850-8160-4C6A-88B3-00C006B4DF97}"/>
                </a:ext>
              </a:extLst>
            </p:cNvPr>
            <p:cNvSpPr txBox="1"/>
            <p:nvPr/>
          </p:nvSpPr>
          <p:spPr>
            <a:xfrm>
              <a:off x="1203859" y="1072902"/>
              <a:ext cx="4230905" cy="6154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얼굴 검출과 이상행동탐지 기술 서비스 </a:t>
              </a:r>
            </a:p>
            <a:p>
              <a:pPr>
                <a:defRPr/>
              </a:pPr>
              <a:endParaRPr lang="ko-KR" altLang="en-US" sz="2000" b="1" spc="-12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04D4440-3925-44E9-8620-52DC506DEC56}"/>
              </a:ext>
            </a:extLst>
          </p:cNvPr>
          <p:cNvSpPr txBox="1"/>
          <p:nvPr/>
        </p:nvSpPr>
        <p:spPr>
          <a:xfrm>
            <a:off x="8491501" y="218837"/>
            <a:ext cx="371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10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132615-91CF-4987-9A3F-E4B915E8F4A9}"/>
              </a:ext>
            </a:extLst>
          </p:cNvPr>
          <p:cNvSpPr txBox="1"/>
          <p:nvPr/>
        </p:nvSpPr>
        <p:spPr>
          <a:xfrm>
            <a:off x="957685" y="898051"/>
            <a:ext cx="8186315" cy="49244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아동보호 및 더 나은 보육환경을 위한 인공지능 서비스</a:t>
            </a:r>
          </a:p>
          <a:p>
            <a:pPr>
              <a:defRPr/>
            </a:pPr>
            <a:endParaRPr lang="ko-KR" altLang="en-US" sz="1600" b="1" spc="-83" dirty="0">
              <a:ln w="127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269" name="그룹 15">
            <a:extLst>
              <a:ext uri="{FF2B5EF4-FFF2-40B4-BE49-F238E27FC236}">
                <a16:creationId xmlns:a16="http://schemas.microsoft.com/office/drawing/2014/main" id="{0203E025-BD41-4895-9090-5E805410FF30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193675"/>
            <a:ext cx="2681288" cy="639763"/>
            <a:chOff x="5721020" y="193203"/>
            <a:chExt cx="2681287" cy="639763"/>
          </a:xfrm>
        </p:grpSpPr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BF5B2794-378A-41F7-AAAA-33E6A5B24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11294" name="그림 17">
              <a:extLst>
                <a:ext uri="{FF2B5EF4-FFF2-40B4-BE49-F238E27FC236}">
                  <a16:creationId xmlns:a16="http://schemas.microsoft.com/office/drawing/2014/main" id="{DECAB560-67BC-48AB-BD25-9FEFBA0C1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6859A5C-A307-4B5E-801C-E894139CCD23}"/>
              </a:ext>
            </a:extLst>
          </p:cNvPr>
          <p:cNvSpPr/>
          <p:nvPr/>
        </p:nvSpPr>
        <p:spPr>
          <a:xfrm>
            <a:off x="-11077" y="1790955"/>
            <a:ext cx="2458441" cy="338554"/>
          </a:xfrm>
          <a:prstGeom prst="rect">
            <a:avLst/>
          </a:prstGeom>
          <a:solidFill>
            <a:srgbClr val="0052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lang="ko-KR" altLang="en-US" sz="14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13ED36-DA66-405B-ADB8-7ED5B4C8EFB3}"/>
              </a:ext>
            </a:extLst>
          </p:cNvPr>
          <p:cNvSpPr txBox="1"/>
          <p:nvPr/>
        </p:nvSpPr>
        <p:spPr>
          <a:xfrm>
            <a:off x="-8812" y="1806343"/>
            <a:ext cx="2574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+mj-ea"/>
                <a:ea typeface="+mj-ea"/>
              </a:rPr>
              <a:t>현존하는  아동보호 서비스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0EBAFB-7851-4B3E-AB68-BBF460B47D7B}"/>
              </a:ext>
            </a:extLst>
          </p:cNvPr>
          <p:cNvSpPr/>
          <p:nvPr/>
        </p:nvSpPr>
        <p:spPr>
          <a:xfrm>
            <a:off x="187219" y="3389462"/>
            <a:ext cx="2792520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9D4269D-AB93-46EA-B4BB-B93C85A04064}"/>
              </a:ext>
            </a:extLst>
          </p:cNvPr>
          <p:cNvCxnSpPr>
            <a:cxnSpLocks/>
          </p:cNvCxnSpPr>
          <p:nvPr/>
        </p:nvCxnSpPr>
        <p:spPr>
          <a:xfrm>
            <a:off x="182387" y="3270595"/>
            <a:ext cx="1905391" cy="0"/>
          </a:xfrm>
          <a:prstGeom prst="line">
            <a:avLst/>
          </a:prstGeom>
          <a:ln w="15875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E1D5E75-4FF9-4A04-907A-E41D45FD6CBA}"/>
              </a:ext>
            </a:extLst>
          </p:cNvPr>
          <p:cNvSpPr/>
          <p:nvPr/>
        </p:nvSpPr>
        <p:spPr>
          <a:xfrm>
            <a:off x="189109" y="3417587"/>
            <a:ext cx="27698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+mj-ea"/>
                <a:ea typeface="+mj-ea"/>
              </a:rPr>
              <a:t>AI</a:t>
            </a:r>
            <a:r>
              <a:rPr lang="ko-KR" altLang="en-US" sz="1400" b="1" dirty="0">
                <a:latin typeface="+mj-ea"/>
                <a:ea typeface="+mj-ea"/>
              </a:rPr>
              <a:t> 활용 아동학대 징후 감지 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b="1" dirty="0">
                <a:latin typeface="+mj-ea"/>
                <a:ea typeface="+mj-ea"/>
              </a:rPr>
              <a:t>솔루션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상담기록에 의존함으로 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아동상담소에 입소 되지 않은 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아동학대 징후 파악불가 및 </a:t>
            </a: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보호자가 입소거부 시 도입불가</a:t>
            </a:r>
          </a:p>
        </p:txBody>
      </p:sp>
      <p:sp>
        <p:nvSpPr>
          <p:cNvPr id="49" name="직각 삼각형 48">
            <a:extLst>
              <a:ext uri="{FF2B5EF4-FFF2-40B4-BE49-F238E27FC236}">
                <a16:creationId xmlns:a16="http://schemas.microsoft.com/office/drawing/2014/main" id="{72475069-7393-4A8D-93D8-7C6D21FC8CEE}"/>
              </a:ext>
            </a:extLst>
          </p:cNvPr>
          <p:cNvSpPr/>
          <p:nvPr/>
        </p:nvSpPr>
        <p:spPr>
          <a:xfrm flipH="1">
            <a:off x="2795236" y="4974103"/>
            <a:ext cx="136932" cy="151192"/>
          </a:xfrm>
          <a:prstGeom prst="rtTriangle">
            <a:avLst/>
          </a:prstGeom>
          <a:solidFill>
            <a:srgbClr val="005289"/>
          </a:solidFill>
          <a:ln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AB95F2C-23E3-4FC2-BC32-1F5841A8AC1A}"/>
              </a:ext>
            </a:extLst>
          </p:cNvPr>
          <p:cNvSpPr/>
          <p:nvPr/>
        </p:nvSpPr>
        <p:spPr>
          <a:xfrm>
            <a:off x="3165368" y="3389462"/>
            <a:ext cx="2792520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AF5EBF90-88E9-4E3F-86E7-3BEF74A8006D}"/>
              </a:ext>
            </a:extLst>
          </p:cNvPr>
          <p:cNvCxnSpPr>
            <a:cxnSpLocks/>
          </p:cNvCxnSpPr>
          <p:nvPr/>
        </p:nvCxnSpPr>
        <p:spPr>
          <a:xfrm>
            <a:off x="3160536" y="3270595"/>
            <a:ext cx="1905391" cy="0"/>
          </a:xfrm>
          <a:prstGeom prst="line">
            <a:avLst/>
          </a:prstGeom>
          <a:ln w="15875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각 삼각형 54">
            <a:extLst>
              <a:ext uri="{FF2B5EF4-FFF2-40B4-BE49-F238E27FC236}">
                <a16:creationId xmlns:a16="http://schemas.microsoft.com/office/drawing/2014/main" id="{787FDC95-770C-487B-9A66-BF1D15C1AA43}"/>
              </a:ext>
            </a:extLst>
          </p:cNvPr>
          <p:cNvSpPr/>
          <p:nvPr/>
        </p:nvSpPr>
        <p:spPr>
          <a:xfrm flipH="1">
            <a:off x="5773385" y="4974103"/>
            <a:ext cx="136932" cy="151192"/>
          </a:xfrm>
          <a:prstGeom prst="rtTriangle">
            <a:avLst/>
          </a:prstGeom>
          <a:solidFill>
            <a:srgbClr val="005289"/>
          </a:solidFill>
          <a:ln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2E64A03-0103-4808-BD27-F679F4C06646}"/>
              </a:ext>
            </a:extLst>
          </p:cNvPr>
          <p:cNvSpPr/>
          <p:nvPr/>
        </p:nvSpPr>
        <p:spPr>
          <a:xfrm>
            <a:off x="6164263" y="3389462"/>
            <a:ext cx="2792520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6BA07132-1EDD-4513-B331-10703FA77926}"/>
              </a:ext>
            </a:extLst>
          </p:cNvPr>
          <p:cNvCxnSpPr>
            <a:cxnSpLocks/>
          </p:cNvCxnSpPr>
          <p:nvPr/>
        </p:nvCxnSpPr>
        <p:spPr>
          <a:xfrm>
            <a:off x="6159431" y="3270595"/>
            <a:ext cx="1905391" cy="0"/>
          </a:xfrm>
          <a:prstGeom prst="line">
            <a:avLst/>
          </a:prstGeom>
          <a:ln w="158750">
            <a:solidFill>
              <a:srgbClr val="0052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각 삼각형 58">
            <a:extLst>
              <a:ext uri="{FF2B5EF4-FFF2-40B4-BE49-F238E27FC236}">
                <a16:creationId xmlns:a16="http://schemas.microsoft.com/office/drawing/2014/main" id="{64836D21-8D51-4F4A-AB60-5AA0B0971B0A}"/>
              </a:ext>
            </a:extLst>
          </p:cNvPr>
          <p:cNvSpPr/>
          <p:nvPr/>
        </p:nvSpPr>
        <p:spPr>
          <a:xfrm flipH="1">
            <a:off x="8772280" y="4974103"/>
            <a:ext cx="136932" cy="151192"/>
          </a:xfrm>
          <a:prstGeom prst="rtTriangle">
            <a:avLst/>
          </a:prstGeom>
          <a:solidFill>
            <a:srgbClr val="005289"/>
          </a:solidFill>
          <a:ln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777FC0-7252-4BC3-AC90-3B5B570756B5}"/>
              </a:ext>
            </a:extLst>
          </p:cNvPr>
          <p:cNvSpPr txBox="1"/>
          <p:nvPr/>
        </p:nvSpPr>
        <p:spPr>
          <a:xfrm>
            <a:off x="121201" y="2754272"/>
            <a:ext cx="2189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+mj-ea"/>
                <a:ea typeface="+mj-ea"/>
              </a:rPr>
              <a:t>프론테오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(FRONTEO)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1935A9-34AC-42FD-8D51-CAD205407B8E}"/>
              </a:ext>
            </a:extLst>
          </p:cNvPr>
          <p:cNvSpPr txBox="1"/>
          <p:nvPr/>
        </p:nvSpPr>
        <p:spPr>
          <a:xfrm>
            <a:off x="3160536" y="2738782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Apple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50729B-ACC0-4199-AE49-FC13CEF0E81A}"/>
              </a:ext>
            </a:extLst>
          </p:cNvPr>
          <p:cNvSpPr txBox="1"/>
          <p:nvPr/>
        </p:nvSpPr>
        <p:spPr>
          <a:xfrm>
            <a:off x="6159431" y="2755871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2019 </a:t>
            </a:r>
            <a:r>
              <a:rPr lang="ko-KR" altLang="en-US" sz="1600" dirty="0">
                <a:latin typeface="+mj-ea"/>
                <a:ea typeface="+mj-ea"/>
              </a:rPr>
              <a:t>지방정부 캠페인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E8B2C23-09A9-4F61-A6C7-36EBB57FB8C1}"/>
              </a:ext>
            </a:extLst>
          </p:cNvPr>
          <p:cNvSpPr/>
          <p:nvPr/>
        </p:nvSpPr>
        <p:spPr>
          <a:xfrm>
            <a:off x="3189154" y="3386417"/>
            <a:ext cx="2792520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100E35-1C1E-49F1-A3D3-A2E0684DFF5A}"/>
              </a:ext>
            </a:extLst>
          </p:cNvPr>
          <p:cNvSpPr/>
          <p:nvPr/>
        </p:nvSpPr>
        <p:spPr>
          <a:xfrm>
            <a:off x="3191044" y="3414542"/>
            <a:ext cx="27698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+mj-ea"/>
                <a:ea typeface="+mj-ea"/>
              </a:rPr>
              <a:t>iCloud </a:t>
            </a:r>
            <a:r>
              <a:rPr lang="ko-KR" altLang="en-US" sz="1400" b="1" dirty="0">
                <a:latin typeface="+mj-ea"/>
                <a:ea typeface="+mj-ea"/>
              </a:rPr>
              <a:t>사용자 대상 아동 관련 영상물 소유 유저를 경찰과 </a:t>
            </a:r>
          </a:p>
          <a:p>
            <a:pPr>
              <a:defRPr/>
            </a:pPr>
            <a:r>
              <a:rPr lang="ko-KR" altLang="en-US" sz="1400" b="1" dirty="0">
                <a:latin typeface="+mj-ea"/>
                <a:ea typeface="+mj-ea"/>
              </a:rPr>
              <a:t>연계하여 검거할 수 있는 </a:t>
            </a:r>
            <a:r>
              <a:rPr lang="en-US" altLang="ko-KR" sz="1400" b="1" dirty="0">
                <a:latin typeface="+mj-ea"/>
                <a:ea typeface="+mj-ea"/>
              </a:rPr>
              <a:t>Background system</a:t>
            </a:r>
          </a:p>
          <a:p>
            <a:pPr>
              <a:defRPr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사생활 침해 가능성으로 사용자 반발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666BD95-D960-4A1B-824F-0ABDF31520C9}"/>
              </a:ext>
            </a:extLst>
          </p:cNvPr>
          <p:cNvSpPr/>
          <p:nvPr/>
        </p:nvSpPr>
        <p:spPr>
          <a:xfrm>
            <a:off x="6188049" y="3381033"/>
            <a:ext cx="2792520" cy="1802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A565F8-8A7A-4B8C-BB09-C1BCA93749AC}"/>
              </a:ext>
            </a:extLst>
          </p:cNvPr>
          <p:cNvSpPr/>
          <p:nvPr/>
        </p:nvSpPr>
        <p:spPr>
          <a:xfrm>
            <a:off x="6189939" y="3409158"/>
            <a:ext cx="276988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b="1" dirty="0">
                <a:latin typeface="+mj-ea"/>
                <a:ea typeface="+mj-ea"/>
              </a:rPr>
              <a:t>AI </a:t>
            </a:r>
            <a:r>
              <a:rPr lang="ko-KR" altLang="en-US" sz="1400" b="1" dirty="0">
                <a:latin typeface="+mj-ea"/>
                <a:ea typeface="+mj-ea"/>
              </a:rPr>
              <a:t>학대방지 시스템 활용한 </a:t>
            </a:r>
          </a:p>
          <a:p>
            <a:pPr>
              <a:defRPr/>
            </a:pPr>
            <a:r>
              <a:rPr lang="ko-KR" altLang="en-US" sz="1400" b="1" dirty="0">
                <a:latin typeface="+mj-ea"/>
                <a:ea typeface="+mj-ea"/>
              </a:rPr>
              <a:t>‘학대 위험 점수</a:t>
            </a:r>
            <a:r>
              <a:rPr lang="en-US" altLang="ko-KR" sz="1400" b="1" dirty="0">
                <a:latin typeface="+mj-ea"/>
                <a:ea typeface="+mj-ea"/>
              </a:rPr>
              <a:t>’ </a:t>
            </a:r>
            <a:r>
              <a:rPr lang="ko-KR" altLang="en-US" sz="1400" b="1" dirty="0">
                <a:latin typeface="+mj-ea"/>
                <a:ea typeface="+mj-ea"/>
              </a:rPr>
              <a:t>애플리케이션</a:t>
            </a:r>
          </a:p>
          <a:p>
            <a:pPr>
              <a:defRPr/>
            </a:pPr>
            <a:r>
              <a:rPr lang="ko-KR" altLang="en-US" sz="1400" b="1" dirty="0">
                <a:latin typeface="+mj-ea"/>
                <a:ea typeface="+mj-ea"/>
              </a:rPr>
              <a:t>도입으로 실시간 정보 시스템</a:t>
            </a:r>
          </a:p>
          <a:p>
            <a:pPr>
              <a:defRPr/>
            </a:pPr>
            <a:r>
              <a:rPr lang="ko-KR" altLang="en-US" sz="1400" b="1" dirty="0">
                <a:latin typeface="+mj-ea"/>
                <a:ea typeface="+mj-ea"/>
              </a:rPr>
              <a:t>구축</a:t>
            </a:r>
            <a:endParaRPr lang="en-US" altLang="ko-KR" sz="1400" b="1" dirty="0">
              <a:latin typeface="+mj-ea"/>
              <a:ea typeface="+mj-ea"/>
            </a:endParaRPr>
          </a:p>
          <a:p>
            <a:pPr>
              <a:defRPr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defRPr/>
            </a:pPr>
            <a:r>
              <a:rPr lang="ko-KR" altLang="en-US" sz="1400" dirty="0">
                <a:latin typeface="+mj-ea"/>
                <a:ea typeface="+mj-ea"/>
              </a:rPr>
              <a:t>주관적 점수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보조 수단</a:t>
            </a:r>
          </a:p>
          <a:p>
            <a:pPr>
              <a:defRPr/>
            </a:pPr>
            <a:r>
              <a:rPr lang="ko-KR" altLang="en-US" sz="1400" dirty="0" err="1">
                <a:latin typeface="+mj-ea"/>
                <a:ea typeface="+mj-ea"/>
              </a:rPr>
              <a:t>으로만</a:t>
            </a:r>
            <a:r>
              <a:rPr lang="ko-KR" altLang="en-US" sz="1400" dirty="0">
                <a:latin typeface="+mj-ea"/>
                <a:ea typeface="+mj-ea"/>
              </a:rPr>
              <a:t> 활용되어 실효성 의문</a:t>
            </a:r>
          </a:p>
        </p:txBody>
      </p:sp>
      <p:sp>
        <p:nvSpPr>
          <p:cNvPr id="29" name="직각 삼각형 28">
            <a:extLst>
              <a:ext uri="{FF2B5EF4-FFF2-40B4-BE49-F238E27FC236}">
                <a16:creationId xmlns:a16="http://schemas.microsoft.com/office/drawing/2014/main" id="{76AAFC32-68F5-4A04-8B50-4644866B5761}"/>
              </a:ext>
            </a:extLst>
          </p:cNvPr>
          <p:cNvSpPr/>
          <p:nvPr/>
        </p:nvSpPr>
        <p:spPr>
          <a:xfrm flipH="1">
            <a:off x="5782951" y="4974103"/>
            <a:ext cx="136932" cy="151192"/>
          </a:xfrm>
          <a:prstGeom prst="rtTriangle">
            <a:avLst/>
          </a:prstGeom>
          <a:solidFill>
            <a:srgbClr val="005289"/>
          </a:solidFill>
          <a:ln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0" name="직각 삼각형 29">
            <a:extLst>
              <a:ext uri="{FF2B5EF4-FFF2-40B4-BE49-F238E27FC236}">
                <a16:creationId xmlns:a16="http://schemas.microsoft.com/office/drawing/2014/main" id="{80672D0F-01BB-43AD-9404-8525047D0A77}"/>
              </a:ext>
            </a:extLst>
          </p:cNvPr>
          <p:cNvSpPr/>
          <p:nvPr/>
        </p:nvSpPr>
        <p:spPr>
          <a:xfrm flipH="1">
            <a:off x="8772280" y="4982123"/>
            <a:ext cx="136932" cy="151192"/>
          </a:xfrm>
          <a:prstGeom prst="rtTriangle">
            <a:avLst/>
          </a:prstGeom>
          <a:solidFill>
            <a:srgbClr val="005289"/>
          </a:solidFill>
          <a:ln>
            <a:solidFill>
              <a:srgbClr val="0052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B01E758A-7179-4FAD-A343-56168ED2EF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8525528"/>
              </p:ext>
            </p:extLst>
          </p:nvPr>
        </p:nvGraphicFramePr>
        <p:xfrm>
          <a:off x="735687" y="1696366"/>
          <a:ext cx="7879344" cy="4263583"/>
        </p:xfrm>
        <a:graphic>
          <a:graphicData uri="http://schemas.openxmlformats.org/drawingml/2006/table">
            <a:tbl>
              <a:tblPr firstCol="1"/>
              <a:tblGrid>
                <a:gridCol w="1775286">
                  <a:extLst>
                    <a:ext uri="{9D8B030D-6E8A-4147-A177-3AD203B41FA5}">
                      <a16:colId xmlns:a16="http://schemas.microsoft.com/office/drawing/2014/main" val="3947199888"/>
                    </a:ext>
                  </a:extLst>
                </a:gridCol>
                <a:gridCol w="6104058">
                  <a:extLst>
                    <a:ext uri="{9D8B030D-6E8A-4147-A177-3AD203B41FA5}">
                      <a16:colId xmlns:a16="http://schemas.microsoft.com/office/drawing/2014/main" val="3454988956"/>
                    </a:ext>
                  </a:extLst>
                </a:gridCol>
              </a:tblGrid>
              <a:tr h="7599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제목</a:t>
                      </a:r>
                      <a:endParaRPr lang="ko-KR" altLang="en-US" sz="32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lvl="1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Save Our Children(SOC)</a:t>
                      </a:r>
                      <a:endParaRPr lang="ko-KR" altLang="en-US" sz="2800" b="1" i="0" u="none" strike="noStrike" dirty="0">
                        <a:ln>
                          <a:solidFill>
                            <a:schemeClr val="tx1"/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395947"/>
                  </a:ext>
                </a:extLst>
              </a:tr>
              <a:tr h="7599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서비스 개요</a:t>
                      </a:r>
                      <a:endParaRPr lang="ko-KR" altLang="en-US" sz="32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lvl="1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SOC</a:t>
                      </a: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는 아동학대의 의심신고가 들어온 가정에 의무로 </a:t>
                      </a:r>
                      <a:r>
                        <a:rPr lang="en-US" altLang="ko-KR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CCTV</a:t>
                      </a: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를 설치하여 아동이 학대를 당하고 있는 중의 행동변화를 찾아낼 수 있도록 하는 서비스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265266"/>
                  </a:ext>
                </a:extLst>
              </a:tr>
              <a:tr h="7599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서비스 목적</a:t>
                      </a:r>
                      <a:endParaRPr lang="ko-KR" altLang="en-US" sz="32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lvl="1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아동학대 예방 및 보육능력 증진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271218"/>
                  </a:ext>
                </a:extLst>
              </a:tr>
              <a:tr h="75992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필요한 학습용</a:t>
                      </a:r>
                      <a:endParaRPr lang="en-US" altLang="ko-KR" sz="160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</a:rPr>
                        <a:t>데이터</a:t>
                      </a:r>
                      <a:endParaRPr lang="ko-KR" altLang="en-US" sz="32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lvl="1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영유아 행동과 얼굴이 포함된 </a:t>
                      </a:r>
                      <a:r>
                        <a:rPr lang="en-US" altLang="ko-KR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초 길이의 영상 데이터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827555"/>
                  </a:ext>
                </a:extLst>
              </a:tr>
              <a:tr h="12238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타 분야로의</a:t>
                      </a:r>
                      <a:endParaRPr lang="en-US" altLang="ko-KR" sz="16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0" i="0" u="none" strike="noStrike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</a:rPr>
                        <a:t>활용 가능성</a:t>
                      </a:r>
                      <a:endParaRPr lang="ko-KR" altLang="en-US" sz="3200" b="0" i="0" u="none" strike="noStrike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E325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나눔스퀘어 Light"/>
                          <a:ea typeface="나눔스퀘어 Light"/>
                        </a:defRPr>
                      </a:lvl9pPr>
                    </a:lstStyle>
                    <a:p>
                      <a:pPr lvl="1" algn="l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아동의 얼굴 검출 </a:t>
                      </a:r>
                      <a:r>
                        <a:rPr lang="en-US" altLang="ko-KR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(Face Detection)</a:t>
                      </a: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과 이상행동 분류를 통해 언어로 소통 불가한 생후 </a:t>
                      </a:r>
                      <a:r>
                        <a:rPr lang="en-US" altLang="ko-KR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6~24</a:t>
                      </a:r>
                      <a:r>
                        <a:rPr lang="ko-KR" altLang="en-US" sz="1400" u="none" strike="noStrike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/>
                        </a:rPr>
                        <a:t>개월 영유아들의 얼굴표정을 분석하여 부모들의 보육을 도와주는 서비스로 확장가능 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91986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" grpId="0"/>
      <p:bldP spid="38" grpId="0" animBg="1"/>
      <p:bldP spid="42" grpId="0"/>
      <p:bldP spid="49" grpId="0" animBg="1"/>
      <p:bldP spid="52" grpId="0" animBg="1"/>
      <p:bldP spid="55" grpId="0" animBg="1"/>
      <p:bldP spid="56" grpId="0" animBg="1"/>
      <p:bldP spid="59" grpId="0" animBg="1"/>
      <p:bldP spid="6" grpId="0"/>
      <p:bldP spid="60" grpId="0"/>
      <p:bldP spid="61" grpId="0"/>
      <p:bldP spid="62" grpId="0" animBg="1"/>
      <p:bldP spid="63" grpId="0"/>
      <p:bldP spid="64" grpId="0" animBg="1"/>
      <p:bldP spid="65" grpId="0"/>
      <p:bldP spid="29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6B7983AD-9C1C-4EC4-85F8-D33802A2E95C}"/>
              </a:ext>
            </a:extLst>
          </p:cNvPr>
          <p:cNvSpPr/>
          <p:nvPr/>
        </p:nvSpPr>
        <p:spPr>
          <a:xfrm>
            <a:off x="-11077" y="1790955"/>
            <a:ext cx="1723334" cy="338554"/>
          </a:xfrm>
          <a:prstGeom prst="rect">
            <a:avLst/>
          </a:prstGeom>
          <a:solidFill>
            <a:srgbClr val="00528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AE730CE-7E1F-408B-9808-E1011C06BDBD}"/>
              </a:ext>
            </a:extLst>
          </p:cNvPr>
          <p:cNvGrpSpPr/>
          <p:nvPr/>
        </p:nvGrpSpPr>
        <p:grpSpPr>
          <a:xfrm>
            <a:off x="2568245" y="2104985"/>
            <a:ext cx="4007510" cy="3486062"/>
            <a:chOff x="2568245" y="2104985"/>
            <a:chExt cx="4007510" cy="3486062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EF4DB029-3110-4256-B716-6C3DD974991C}"/>
                </a:ext>
              </a:extLst>
            </p:cNvPr>
            <p:cNvGrpSpPr/>
            <p:nvPr/>
          </p:nvGrpSpPr>
          <p:grpSpPr>
            <a:xfrm>
              <a:off x="2568245" y="2104985"/>
              <a:ext cx="4007510" cy="3486062"/>
              <a:chOff x="4297504" y="1875934"/>
              <a:chExt cx="3059804" cy="3486062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56D7060D-9F30-46A2-A87E-8463B060B419}"/>
                  </a:ext>
                </a:extLst>
              </p:cNvPr>
              <p:cNvSpPr/>
              <p:nvPr/>
            </p:nvSpPr>
            <p:spPr>
              <a:xfrm>
                <a:off x="4297504" y="1875934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E278A23D-4570-4A13-8938-CB5CEB7B5EB2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B3F2083-5CA3-4DE9-98A3-F66126EB9705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54ADF465-2565-423F-A0A4-682B39C58855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1FFF5FF7-4355-4F30-89D8-9C2F1E9AE8C5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12EEF045-CFDD-42B2-A8D6-9C22774BDB54}"/>
                </a:ext>
              </a:extLst>
            </p:cNvPr>
            <p:cNvGrpSpPr/>
            <p:nvPr/>
          </p:nvGrpSpPr>
          <p:grpSpPr>
            <a:xfrm>
              <a:off x="4371945" y="2513077"/>
              <a:ext cx="400110" cy="2672718"/>
              <a:chOff x="5495373" y="2315011"/>
              <a:chExt cx="400110" cy="267271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915EBE5-4ADC-419B-A289-963E458A160F}"/>
                  </a:ext>
                </a:extLst>
              </p:cNvPr>
              <p:cNvSpPr txBox="1"/>
              <p:nvPr/>
            </p:nvSpPr>
            <p:spPr>
              <a:xfrm rot="5400000">
                <a:off x="5501688" y="2308696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21EEDA-0447-42D8-A885-82B8A94F3DB3}"/>
                  </a:ext>
                </a:extLst>
              </p:cNvPr>
              <p:cNvSpPr txBox="1"/>
              <p:nvPr/>
            </p:nvSpPr>
            <p:spPr>
              <a:xfrm rot="5400000">
                <a:off x="5501688" y="3073283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A7F2E5C-1E85-401F-8E8C-835FA5CD11EC}"/>
                  </a:ext>
                </a:extLst>
              </p:cNvPr>
              <p:cNvSpPr txBox="1"/>
              <p:nvPr/>
            </p:nvSpPr>
            <p:spPr>
              <a:xfrm rot="5400000">
                <a:off x="5501688" y="3835029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F320F77-7683-4D35-8357-DB32EECF7BBA}"/>
                  </a:ext>
                </a:extLst>
              </p:cNvPr>
              <p:cNvSpPr txBox="1"/>
              <p:nvPr/>
            </p:nvSpPr>
            <p:spPr>
              <a:xfrm rot="5400000">
                <a:off x="5501688" y="4593934"/>
                <a:ext cx="3874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7498E04-C683-456E-8C2F-2694060192AE}"/>
              </a:ext>
            </a:extLst>
          </p:cNvPr>
          <p:cNvSpPr txBox="1"/>
          <p:nvPr/>
        </p:nvSpPr>
        <p:spPr>
          <a:xfrm>
            <a:off x="100982" y="1790955"/>
            <a:ext cx="14992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914400"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ko-KR" sz="1600" spc="-300" dirty="0">
                <a:solidFill>
                  <a:schemeClr val="bg1"/>
                </a:solidFill>
                <a:latin typeface="+mj-ea"/>
                <a:ea typeface="+mj-ea"/>
              </a:rPr>
              <a:t>Technical Flow</a:t>
            </a:r>
            <a:endParaRPr lang="ko-KR" altLang="en-US" sz="1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7" name="그룹 5">
            <a:extLst>
              <a:ext uri="{FF2B5EF4-FFF2-40B4-BE49-F238E27FC236}">
                <a16:creationId xmlns:a16="http://schemas.microsoft.com/office/drawing/2014/main" id="{CAA4427D-1A42-4E21-AFAD-115F169ACF6E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627"/>
            <a:ext cx="4229363" cy="888865"/>
            <a:chOff x="1203859" y="799621"/>
            <a:chExt cx="4230905" cy="88876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2E3EC2-B08B-4DD5-809E-F6A887D2CC37}"/>
                </a:ext>
              </a:extLst>
            </p:cNvPr>
            <p:cNvSpPr txBox="1"/>
            <p:nvPr/>
          </p:nvSpPr>
          <p:spPr>
            <a:xfrm>
              <a:off x="1203859" y="799621"/>
              <a:ext cx="2021483" cy="246193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4.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활용방안 및 기대효과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3DF91D-08D8-433F-9745-F7FC108E3605}"/>
                </a:ext>
              </a:extLst>
            </p:cNvPr>
            <p:cNvSpPr txBox="1"/>
            <p:nvPr/>
          </p:nvSpPr>
          <p:spPr>
            <a:xfrm>
              <a:off x="1203859" y="1072902"/>
              <a:ext cx="4230905" cy="615483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얼굴 검출과 이상행동탐지 기술 서비스 </a:t>
              </a:r>
            </a:p>
            <a:p>
              <a:pPr>
                <a:defRPr/>
              </a:pPr>
              <a:endParaRPr lang="ko-KR" altLang="en-US" sz="2000" b="1" spc="-120" dirty="0">
                <a:ln w="0">
                  <a:solidFill>
                    <a:srgbClr val="0B4355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56EE86C-0E91-48B4-AC51-4FAB4DEA435A}"/>
              </a:ext>
            </a:extLst>
          </p:cNvPr>
          <p:cNvSpPr txBox="1"/>
          <p:nvPr/>
        </p:nvSpPr>
        <p:spPr>
          <a:xfrm>
            <a:off x="957685" y="898051"/>
            <a:ext cx="8186315" cy="49244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아동보호 및 더 나은 보육환경을 위한 인공지능 서비스</a:t>
            </a:r>
          </a:p>
          <a:p>
            <a:pPr>
              <a:defRPr/>
            </a:pPr>
            <a:endParaRPr lang="ko-KR" altLang="en-US" sz="1600" b="1" spc="-83" dirty="0">
              <a:ln w="127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2" name="그룹 15">
            <a:extLst>
              <a:ext uri="{FF2B5EF4-FFF2-40B4-BE49-F238E27FC236}">
                <a16:creationId xmlns:a16="http://schemas.microsoft.com/office/drawing/2014/main" id="{2689B517-1E59-4DE4-844A-05B50269A9BA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193675"/>
            <a:ext cx="2681288" cy="639763"/>
            <a:chOff x="5721020" y="193203"/>
            <a:chExt cx="2681287" cy="639763"/>
          </a:xfrm>
        </p:grpSpPr>
        <p:sp>
          <p:nvSpPr>
            <p:cNvPr id="33" name="Rectangle 4">
              <a:extLst>
                <a:ext uri="{FF2B5EF4-FFF2-40B4-BE49-F238E27FC236}">
                  <a16:creationId xmlns:a16="http://schemas.microsoft.com/office/drawing/2014/main" id="{81C6DFFE-EAE8-4204-AF81-B264C06E0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34" name="그림 17">
              <a:extLst>
                <a:ext uri="{FF2B5EF4-FFF2-40B4-BE49-F238E27FC236}">
                  <a16:creationId xmlns:a16="http://schemas.microsoft.com/office/drawing/2014/main" id="{705ED599-8720-4F45-AE33-8638038E8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C9C3804-6D45-4852-B863-D505D4E3D13C}"/>
              </a:ext>
            </a:extLst>
          </p:cNvPr>
          <p:cNvSpPr txBox="1"/>
          <p:nvPr/>
        </p:nvSpPr>
        <p:spPr>
          <a:xfrm>
            <a:off x="8491501" y="218837"/>
            <a:ext cx="371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12</a:t>
            </a:r>
            <a:endParaRPr lang="ko-KR" altLang="en-US" sz="1200" dirty="0">
              <a:latin typeface="+mj-ea"/>
              <a:ea typeface="+mj-ea"/>
            </a:endParaRPr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983D50F9-D782-4656-963F-32EAF2AE6E59}"/>
              </a:ext>
            </a:extLst>
          </p:cNvPr>
          <p:cNvGrpSpPr/>
          <p:nvPr/>
        </p:nvGrpSpPr>
        <p:grpSpPr>
          <a:xfrm>
            <a:off x="520121" y="2017899"/>
            <a:ext cx="3333422" cy="3486062"/>
            <a:chOff x="520121" y="2017899"/>
            <a:chExt cx="3333422" cy="3486062"/>
          </a:xfrm>
        </p:grpSpPr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B64D2B73-36EA-43FB-A6DD-D54AEED1312C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3" y="1875934"/>
              <a:chExt cx="3059805" cy="3486062"/>
            </a:xfrm>
          </p:grpSpPr>
          <p:sp>
            <p:nvSpPr>
              <p:cNvPr id="180" name="직사각형 179">
                <a:extLst>
                  <a:ext uri="{FF2B5EF4-FFF2-40B4-BE49-F238E27FC236}">
                    <a16:creationId xmlns:a16="http://schemas.microsoft.com/office/drawing/2014/main" id="{34CB58AA-A4AD-4AD8-91CF-1404B75F3FE2}"/>
                  </a:ext>
                </a:extLst>
              </p:cNvPr>
              <p:cNvSpPr/>
              <p:nvPr/>
            </p:nvSpPr>
            <p:spPr>
              <a:xfrm>
                <a:off x="4297503" y="1875934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85D3AF24-5929-492C-82C2-4EDF56D6E1A9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182" name="직사각형 181">
                <a:extLst>
                  <a:ext uri="{FF2B5EF4-FFF2-40B4-BE49-F238E27FC236}">
                    <a16:creationId xmlns:a16="http://schemas.microsoft.com/office/drawing/2014/main" id="{2F368B4C-B6A2-41E5-814D-F671A8F7F818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183" name="직사각형 182">
                <a:extLst>
                  <a:ext uri="{FF2B5EF4-FFF2-40B4-BE49-F238E27FC236}">
                    <a16:creationId xmlns:a16="http://schemas.microsoft.com/office/drawing/2014/main" id="{F4F9DA8D-1D72-4C83-9062-CB015B52F53E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79B0BEB-3F42-4B61-B468-7226E3C38715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175" name="그룹 174">
              <a:extLst>
                <a:ext uri="{FF2B5EF4-FFF2-40B4-BE49-F238E27FC236}">
                  <a16:creationId xmlns:a16="http://schemas.microsoft.com/office/drawing/2014/main" id="{5A5A95CA-07BF-4326-8D14-C7FCA741CF89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1CCC2E2-482B-4960-9051-11E99D3F08A3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E74E64FF-F132-49B4-8392-64C9CECCF2D6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4BD2A57F-A916-4B51-B32C-18349CC5936B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C083CD1E-99BE-4EE7-A6E5-0EC001E4D72B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85" name="직사각형 184">
            <a:extLst>
              <a:ext uri="{FF2B5EF4-FFF2-40B4-BE49-F238E27FC236}">
                <a16:creationId xmlns:a16="http://schemas.microsoft.com/office/drawing/2014/main" id="{F7DEA7DE-3D90-45C7-8056-548CCA9425A6}"/>
              </a:ext>
            </a:extLst>
          </p:cNvPr>
          <p:cNvSpPr/>
          <p:nvPr/>
        </p:nvSpPr>
        <p:spPr>
          <a:xfrm>
            <a:off x="4496012" y="1973074"/>
            <a:ext cx="4475181" cy="1455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▸▸▸  STEP 1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회 이상 학대 의심 신고가 들어온 가정을 대상으로 사생활 침해가 최소화 되는 범위 내에서 카메라 설치 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현관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복도 등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)</a:t>
            </a:r>
          </a:p>
        </p:txBody>
      </p:sp>
      <p:grpSp>
        <p:nvGrpSpPr>
          <p:cNvPr id="186" name="그룹 185">
            <a:extLst>
              <a:ext uri="{FF2B5EF4-FFF2-40B4-BE49-F238E27FC236}">
                <a16:creationId xmlns:a16="http://schemas.microsoft.com/office/drawing/2014/main" id="{C9880D9B-6FA8-4B86-B9F3-F705FE5F5654}"/>
              </a:ext>
            </a:extLst>
          </p:cNvPr>
          <p:cNvGrpSpPr/>
          <p:nvPr/>
        </p:nvGrpSpPr>
        <p:grpSpPr>
          <a:xfrm>
            <a:off x="520121" y="2017899"/>
            <a:ext cx="3333422" cy="3486062"/>
            <a:chOff x="520121" y="2017899"/>
            <a:chExt cx="3333422" cy="3486062"/>
          </a:xfrm>
        </p:grpSpPr>
        <p:grpSp>
          <p:nvGrpSpPr>
            <p:cNvPr id="187" name="그룹 186">
              <a:extLst>
                <a:ext uri="{FF2B5EF4-FFF2-40B4-BE49-F238E27FC236}">
                  <a16:creationId xmlns:a16="http://schemas.microsoft.com/office/drawing/2014/main" id="{01B035EE-E393-405D-BF36-6793E6B47B6F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3" y="1875934"/>
              <a:chExt cx="3059805" cy="3486062"/>
            </a:xfrm>
          </p:grpSpPr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D6F306C0-5B70-478B-A46E-7B1BC8402A04}"/>
                  </a:ext>
                </a:extLst>
              </p:cNvPr>
              <p:cNvSpPr/>
              <p:nvPr/>
            </p:nvSpPr>
            <p:spPr>
              <a:xfrm>
                <a:off x="4297503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22533ADB-CB7F-4DA8-9CB2-B05A491BB124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090BCA81-991F-4FBC-8A21-3AF9801BA66F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843D1E60-A23B-4425-AF30-E2CE6C929E95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8AF15364-C2D2-4CCA-890F-7987B84D8ABB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188" name="그룹 187">
              <a:extLst>
                <a:ext uri="{FF2B5EF4-FFF2-40B4-BE49-F238E27FC236}">
                  <a16:creationId xmlns:a16="http://schemas.microsoft.com/office/drawing/2014/main" id="{1BF3B5D3-39EE-4B0D-BC5C-9AA4E5248314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25FABE2D-8EED-45A8-96C3-3B07711D4CEF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D8E86DC8-A083-4C25-BAC9-599D449EBC4E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7E819B4D-0DD5-4277-9F8A-AF061B8919CF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25293616-2314-4CA3-99DB-E72905E5E241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118D9998-5FC0-4C8B-B2F1-10E4F5F5077C}"/>
              </a:ext>
            </a:extLst>
          </p:cNvPr>
          <p:cNvSpPr/>
          <p:nvPr/>
        </p:nvSpPr>
        <p:spPr>
          <a:xfrm>
            <a:off x="4496012" y="2761965"/>
            <a:ext cx="4475181" cy="2078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▸▸▸  STEP 2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rgbClr val="005289"/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아동 이상행동이 발견될 경우 동영상 녹화 및 해당 내용 담당관에게 전송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실시간 녹화 판단 및 전송이 필요하므로 </a:t>
            </a:r>
            <a:r>
              <a:rPr lang="en-US" altLang="ko-KR" sz="1400" dirty="0" err="1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TimeSformer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와 같은 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Online Real Time model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이 필요</a:t>
            </a:r>
          </a:p>
        </p:txBody>
      </p: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DDAC99E6-2E8B-47AE-9E24-BD1CF37BE610}"/>
              </a:ext>
            </a:extLst>
          </p:cNvPr>
          <p:cNvGrpSpPr/>
          <p:nvPr/>
        </p:nvGrpSpPr>
        <p:grpSpPr>
          <a:xfrm>
            <a:off x="520121" y="2017899"/>
            <a:ext cx="3333422" cy="3486062"/>
            <a:chOff x="520121" y="2017899"/>
            <a:chExt cx="3333422" cy="3486062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CFEEE0AE-C2A5-4F65-B082-319BF274ED2F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3" y="1875934"/>
              <a:chExt cx="3059805" cy="3486062"/>
            </a:xfrm>
          </p:grpSpPr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52CC0EB0-687E-4AC6-8CB8-1E7595AF903D}"/>
                  </a:ext>
                </a:extLst>
              </p:cNvPr>
              <p:cNvSpPr/>
              <p:nvPr/>
            </p:nvSpPr>
            <p:spPr>
              <a:xfrm>
                <a:off x="4297503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374861E8-4735-4F12-94DF-C68790613A75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4384D558-004C-46C0-947F-7B9DC1BB1C0A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9D18967B-AD47-430B-8FE7-4C6B9AF93C3F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EF7CA043-23D6-41A8-B413-335217F7D7A3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id="{570087C4-A50B-462F-998A-DFC2A0858B51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202" name="TextBox 201">
                <a:extLst>
                  <a:ext uri="{FF2B5EF4-FFF2-40B4-BE49-F238E27FC236}">
                    <a16:creationId xmlns:a16="http://schemas.microsoft.com/office/drawing/2014/main" id="{1F21545F-2856-4EF6-A17A-8C594C382C4A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A33DC5B9-92A3-46BA-982F-A7C8F0621A18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62886092-CDFC-4FEF-990A-5715E6AFF4B2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BDF2098F-990F-4EBC-A238-58A3DB4B9A48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80D778E3-AB1B-4245-980E-A57819D696B3}"/>
              </a:ext>
            </a:extLst>
          </p:cNvPr>
          <p:cNvSpPr/>
          <p:nvPr/>
        </p:nvSpPr>
        <p:spPr>
          <a:xfrm>
            <a:off x="4496012" y="3492370"/>
            <a:ext cx="4475181" cy="820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▸▸▸  STEP 3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rgbClr val="005289"/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동영상 전송을 위해 통신사와 연계한 서비스 필요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(5G)</a:t>
            </a:r>
          </a:p>
        </p:txBody>
      </p:sp>
      <p:grpSp>
        <p:nvGrpSpPr>
          <p:cNvPr id="212" name="그룹 211">
            <a:extLst>
              <a:ext uri="{FF2B5EF4-FFF2-40B4-BE49-F238E27FC236}">
                <a16:creationId xmlns:a16="http://schemas.microsoft.com/office/drawing/2014/main" id="{6D99F5C7-5D6B-4879-9CC0-5CD0A673623F}"/>
              </a:ext>
            </a:extLst>
          </p:cNvPr>
          <p:cNvGrpSpPr/>
          <p:nvPr/>
        </p:nvGrpSpPr>
        <p:grpSpPr>
          <a:xfrm>
            <a:off x="526515" y="2017899"/>
            <a:ext cx="3333422" cy="3486062"/>
            <a:chOff x="520121" y="2017899"/>
            <a:chExt cx="3333422" cy="3486062"/>
          </a:xfrm>
        </p:grpSpPr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DC48AEAA-A364-4578-A1A1-5BFD16BBD2F8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3" y="1875934"/>
              <a:chExt cx="3059805" cy="3486062"/>
            </a:xfrm>
          </p:grpSpPr>
          <p:sp>
            <p:nvSpPr>
              <p:cNvPr id="219" name="직사각형 218">
                <a:extLst>
                  <a:ext uri="{FF2B5EF4-FFF2-40B4-BE49-F238E27FC236}">
                    <a16:creationId xmlns:a16="http://schemas.microsoft.com/office/drawing/2014/main" id="{4271AA9C-EC83-4F19-85CE-681E4FC13964}"/>
                  </a:ext>
                </a:extLst>
              </p:cNvPr>
              <p:cNvSpPr/>
              <p:nvPr/>
            </p:nvSpPr>
            <p:spPr>
              <a:xfrm>
                <a:off x="4297503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220" name="직사각형 219">
                <a:extLst>
                  <a:ext uri="{FF2B5EF4-FFF2-40B4-BE49-F238E27FC236}">
                    <a16:creationId xmlns:a16="http://schemas.microsoft.com/office/drawing/2014/main" id="{F328B291-0386-496D-9F19-A338FBF02B52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221" name="직사각형 220">
                <a:extLst>
                  <a:ext uri="{FF2B5EF4-FFF2-40B4-BE49-F238E27FC236}">
                    <a16:creationId xmlns:a16="http://schemas.microsoft.com/office/drawing/2014/main" id="{DD56C652-7488-4A96-B5C9-DF46A2B25FFA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222" name="직사각형 221">
                <a:extLst>
                  <a:ext uri="{FF2B5EF4-FFF2-40B4-BE49-F238E27FC236}">
                    <a16:creationId xmlns:a16="http://schemas.microsoft.com/office/drawing/2014/main" id="{33DA7338-5854-4CFC-989C-CDF10D92D6B4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7EE34639-F175-44F5-87E0-47E183147D15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214" name="그룹 213">
              <a:extLst>
                <a:ext uri="{FF2B5EF4-FFF2-40B4-BE49-F238E27FC236}">
                  <a16:creationId xmlns:a16="http://schemas.microsoft.com/office/drawing/2014/main" id="{CA48899B-D88F-4756-BBFC-4DCAF004E0AA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5AA66581-CA49-4624-B0E6-07A0599AF5A8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6EA2FF74-EB33-4F41-86A1-2DE7546820AB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C15B9976-7675-4EFA-A13C-343214F4CB48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90589526-FDBE-4BFD-BB37-7F49A3929391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24" name="직사각형 223">
            <a:extLst>
              <a:ext uri="{FF2B5EF4-FFF2-40B4-BE49-F238E27FC236}">
                <a16:creationId xmlns:a16="http://schemas.microsoft.com/office/drawing/2014/main" id="{9B66FF26-2283-4A22-82F9-4583F29A25C9}"/>
              </a:ext>
            </a:extLst>
          </p:cNvPr>
          <p:cNvSpPr/>
          <p:nvPr/>
        </p:nvSpPr>
        <p:spPr>
          <a:xfrm>
            <a:off x="4496012" y="4312861"/>
            <a:ext cx="4475181" cy="10659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▸▸▸  STEP 4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rgbClr val="005289"/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모델의 </a:t>
            </a:r>
            <a:r>
              <a:rPr lang="en-US" altLang="ko-KR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Score </a:t>
            </a: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평가 지표와 담당관의 판단을 종합하여 경찰서 사건 이관 판단</a:t>
            </a:r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1C549C85-580B-408C-B85E-4C8F9E032BBC}"/>
              </a:ext>
            </a:extLst>
          </p:cNvPr>
          <p:cNvGrpSpPr/>
          <p:nvPr/>
        </p:nvGrpSpPr>
        <p:grpSpPr>
          <a:xfrm>
            <a:off x="520121" y="2019319"/>
            <a:ext cx="3333422" cy="3486062"/>
            <a:chOff x="520121" y="2017899"/>
            <a:chExt cx="3333422" cy="3486062"/>
          </a:xfrm>
        </p:grpSpPr>
        <p:grpSp>
          <p:nvGrpSpPr>
            <p:cNvPr id="226" name="그룹 225">
              <a:extLst>
                <a:ext uri="{FF2B5EF4-FFF2-40B4-BE49-F238E27FC236}">
                  <a16:creationId xmlns:a16="http://schemas.microsoft.com/office/drawing/2014/main" id="{74A9BF25-3CF3-4F4A-9D64-DBE3E50E407E}"/>
                </a:ext>
              </a:extLst>
            </p:cNvPr>
            <p:cNvGrpSpPr/>
            <p:nvPr/>
          </p:nvGrpSpPr>
          <p:grpSpPr>
            <a:xfrm>
              <a:off x="520121" y="2017899"/>
              <a:ext cx="3333422" cy="3486062"/>
              <a:chOff x="4297503" y="1875934"/>
              <a:chExt cx="3059805" cy="3486062"/>
            </a:xfrm>
          </p:grpSpPr>
          <p:sp>
            <p:nvSpPr>
              <p:cNvPr id="232" name="직사각형 231">
                <a:extLst>
                  <a:ext uri="{FF2B5EF4-FFF2-40B4-BE49-F238E27FC236}">
                    <a16:creationId xmlns:a16="http://schemas.microsoft.com/office/drawing/2014/main" id="{D0F9911E-BB45-4FB7-B466-D085EA778D0D}"/>
                  </a:ext>
                </a:extLst>
              </p:cNvPr>
              <p:cNvSpPr/>
              <p:nvPr/>
            </p:nvSpPr>
            <p:spPr>
              <a:xfrm>
                <a:off x="4297503" y="1875934"/>
                <a:ext cx="3059804" cy="43623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학대 의심 가정에 </a:t>
                </a:r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CCTV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설치</a:t>
                </a:r>
              </a:p>
            </p:txBody>
          </p:sp>
          <p:sp>
            <p:nvSpPr>
              <p:cNvPr id="233" name="직사각형 232">
                <a:extLst>
                  <a:ext uri="{FF2B5EF4-FFF2-40B4-BE49-F238E27FC236}">
                    <a16:creationId xmlns:a16="http://schemas.microsoft.com/office/drawing/2014/main" id="{3BEA033F-82A2-4410-BDF4-A754BBCAFF09}"/>
                  </a:ext>
                </a:extLst>
              </p:cNvPr>
              <p:cNvSpPr/>
              <p:nvPr/>
            </p:nvSpPr>
            <p:spPr>
              <a:xfrm>
                <a:off x="4297504" y="2640521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AI </a:t>
                </a:r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카메라에서 이상징후 포착</a:t>
                </a:r>
              </a:p>
            </p:txBody>
          </p:sp>
          <p:sp>
            <p:nvSpPr>
              <p:cNvPr id="234" name="직사각형 233">
                <a:extLst>
                  <a:ext uri="{FF2B5EF4-FFF2-40B4-BE49-F238E27FC236}">
                    <a16:creationId xmlns:a16="http://schemas.microsoft.com/office/drawing/2014/main" id="{0D6623A1-5DB7-4529-B2B2-4F328FFC6784}"/>
                  </a:ext>
                </a:extLst>
              </p:cNvPr>
              <p:cNvSpPr/>
              <p:nvPr/>
            </p:nvSpPr>
            <p:spPr>
              <a:xfrm>
                <a:off x="4297504" y="3402267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포착 동영상 클립 전송</a:t>
                </a:r>
              </a:p>
            </p:txBody>
          </p: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5610F7F0-0F88-44B3-BB92-24B85DF4FF7D}"/>
                  </a:ext>
                </a:extLst>
              </p:cNvPr>
              <p:cNvSpPr/>
              <p:nvPr/>
            </p:nvSpPr>
            <p:spPr>
              <a:xfrm>
                <a:off x="4297504" y="4161172"/>
                <a:ext cx="3059804" cy="43623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담당관 확인 후 판단</a:t>
                </a:r>
              </a:p>
            </p:txBody>
          </p:sp>
          <p:sp>
            <p:nvSpPr>
              <p:cNvPr id="236" name="직사각형 235">
                <a:extLst>
                  <a:ext uri="{FF2B5EF4-FFF2-40B4-BE49-F238E27FC236}">
                    <a16:creationId xmlns:a16="http://schemas.microsoft.com/office/drawing/2014/main" id="{68B4E75F-4B15-4118-9CAC-B026A31B386B}"/>
                  </a:ext>
                </a:extLst>
              </p:cNvPr>
              <p:cNvSpPr/>
              <p:nvPr/>
            </p:nvSpPr>
            <p:spPr>
              <a:xfrm>
                <a:off x="4297504" y="4925759"/>
                <a:ext cx="3059804" cy="436237"/>
              </a:xfrm>
              <a:prstGeom prst="rect">
                <a:avLst/>
              </a:prstGeom>
              <a:solidFill>
                <a:srgbClr val="B4E1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6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+mj-ea"/>
                    <a:ea typeface="+mj-ea"/>
                  </a:rPr>
                  <a:t>경찰서 사건 이관 및 후속 대책 논의</a:t>
                </a:r>
              </a:p>
            </p:txBody>
          </p:sp>
        </p:grpSp>
        <p:grpSp>
          <p:nvGrpSpPr>
            <p:cNvPr id="227" name="그룹 226">
              <a:extLst>
                <a:ext uri="{FF2B5EF4-FFF2-40B4-BE49-F238E27FC236}">
                  <a16:creationId xmlns:a16="http://schemas.microsoft.com/office/drawing/2014/main" id="{CA835CA2-4CD3-4540-AB89-EEB13A4ACD86}"/>
                </a:ext>
              </a:extLst>
            </p:cNvPr>
            <p:cNvGrpSpPr/>
            <p:nvPr/>
          </p:nvGrpSpPr>
          <p:grpSpPr>
            <a:xfrm>
              <a:off x="1993171" y="2425992"/>
              <a:ext cx="400110" cy="2672718"/>
              <a:chOff x="5455837" y="2315012"/>
              <a:chExt cx="479183" cy="2672718"/>
            </a:xfrm>
          </p:grpSpPr>
          <p:sp>
            <p:nvSpPr>
              <p:cNvPr id="228" name="TextBox 227">
                <a:extLst>
                  <a:ext uri="{FF2B5EF4-FFF2-40B4-BE49-F238E27FC236}">
                    <a16:creationId xmlns:a16="http://schemas.microsoft.com/office/drawing/2014/main" id="{7A445B02-D03A-4703-8702-4A9857215294}"/>
                  </a:ext>
                </a:extLst>
              </p:cNvPr>
              <p:cNvSpPr txBox="1"/>
              <p:nvPr/>
            </p:nvSpPr>
            <p:spPr>
              <a:xfrm rot="5400000">
                <a:off x="5501689" y="2269160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F4755898-5B65-4903-AC23-1B0874A10D54}"/>
                  </a:ext>
                </a:extLst>
              </p:cNvPr>
              <p:cNvSpPr txBox="1"/>
              <p:nvPr/>
            </p:nvSpPr>
            <p:spPr>
              <a:xfrm rot="5400000">
                <a:off x="5501689" y="3033747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8E55B4E8-2E5A-42EA-9420-3A557115049E}"/>
                  </a:ext>
                </a:extLst>
              </p:cNvPr>
              <p:cNvSpPr txBox="1"/>
              <p:nvPr/>
            </p:nvSpPr>
            <p:spPr>
              <a:xfrm rot="5400000">
                <a:off x="5501689" y="3795493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8AAC074-95A6-439C-90D7-50D46884A3A9}"/>
                  </a:ext>
                </a:extLst>
              </p:cNvPr>
              <p:cNvSpPr txBox="1"/>
              <p:nvPr/>
            </p:nvSpPr>
            <p:spPr>
              <a:xfrm rot="5400000">
                <a:off x="5501689" y="4554398"/>
                <a:ext cx="387480" cy="479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000" b="0" i="0" dirty="0">
                    <a:solidFill>
                      <a:srgbClr val="4D5156"/>
                    </a:solidFill>
                    <a:effectLst/>
                    <a:latin typeface="+mj-ea"/>
                    <a:ea typeface="+mj-ea"/>
                  </a:rPr>
                  <a:t>▸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5566CDF1-0EC1-4396-A366-E1A9ED04FDDF}"/>
              </a:ext>
            </a:extLst>
          </p:cNvPr>
          <p:cNvSpPr/>
          <p:nvPr/>
        </p:nvSpPr>
        <p:spPr>
          <a:xfrm>
            <a:off x="4496012" y="5074865"/>
            <a:ext cx="4475181" cy="11018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▸▸▸  STEP 5</a:t>
            </a:r>
            <a:endParaRPr lang="en-US" altLang="ko-KR" sz="1400" dirty="0">
              <a:ln>
                <a:solidFill>
                  <a:schemeClr val="tx1"/>
                </a:solidFill>
              </a:ln>
              <a:solidFill>
                <a:srgbClr val="005289"/>
              </a:solidFill>
              <a:latin typeface="+mj-ea"/>
              <a:ea typeface="+mj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400" dirty="0">
                <a:ln>
                  <a:solidFill>
                    <a:schemeClr val="tx1"/>
                  </a:solidFill>
                </a:ln>
                <a:solidFill>
                  <a:srgbClr val="005289"/>
                </a:solidFill>
                <a:latin typeface="+mj-ea"/>
                <a:ea typeface="+mj-ea"/>
              </a:rPr>
              <a:t>경찰서 사건 이관 후 해당 클립을 법원의 증거 자료로 채택</a:t>
            </a:r>
          </a:p>
        </p:txBody>
      </p:sp>
    </p:spTree>
    <p:extLst>
      <p:ext uri="{BB962C8B-B14F-4D97-AF65-F5344CB8AC3E}">
        <p14:creationId xmlns:p14="http://schemas.microsoft.com/office/powerpoint/2010/main" val="227089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5" grpId="0"/>
      <p:bldP spid="185" grpId="1"/>
      <p:bldP spid="198" grpId="0"/>
      <p:bldP spid="198" grpId="1"/>
      <p:bldP spid="211" grpId="0"/>
      <p:bldP spid="211" grpId="1"/>
      <p:bldP spid="224" grpId="0"/>
      <p:bldP spid="224" grpId="1"/>
      <p:bldP spid="2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그룹 5">
            <a:extLst>
              <a:ext uri="{FF2B5EF4-FFF2-40B4-BE49-F238E27FC236}">
                <a16:creationId xmlns:a16="http://schemas.microsoft.com/office/drawing/2014/main" id="{AF3FD162-C172-4293-88A8-7C2AEC4ADC13}"/>
              </a:ext>
            </a:extLst>
          </p:cNvPr>
          <p:cNvGrpSpPr>
            <a:grpSpLocks/>
          </p:cNvGrpSpPr>
          <p:nvPr/>
        </p:nvGrpSpPr>
        <p:grpSpPr bwMode="auto">
          <a:xfrm>
            <a:off x="1092200" y="201598"/>
            <a:ext cx="2077492" cy="581053"/>
            <a:chOff x="1203859" y="799592"/>
            <a:chExt cx="2078366" cy="58112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A0A772-73E5-409A-986D-453BFBB99C63}"/>
                </a:ext>
              </a:extLst>
            </p:cNvPr>
            <p:cNvSpPr txBox="1"/>
            <p:nvPr/>
          </p:nvSpPr>
          <p:spPr>
            <a:xfrm>
              <a:off x="1203859" y="799592"/>
              <a:ext cx="578928" cy="246252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</a:bodyPr>
            <a:lstStyle/>
            <a:p>
              <a:pPr>
                <a:defRPr/>
              </a:pPr>
              <a:r>
                <a:rPr lang="en-US" altLang="ko-KR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5. </a:t>
              </a:r>
              <a:r>
                <a:rPr lang="ko-KR" altLang="en-US" sz="16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schemeClr val="accent3">
                      <a:lumMod val="50000"/>
                    </a:schemeClr>
                  </a:solidFill>
                  <a:latin typeface="+mj-ea"/>
                  <a:ea typeface="+mj-ea"/>
                </a:rPr>
                <a:t>기타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370D3DF-3A2E-48F8-AE8D-6C4C7AA5EDAB}"/>
                </a:ext>
              </a:extLst>
            </p:cNvPr>
            <p:cNvSpPr txBox="1"/>
            <p:nvPr/>
          </p:nvSpPr>
          <p:spPr>
            <a:xfrm>
              <a:off x="1203859" y="1072902"/>
              <a:ext cx="2078366" cy="307815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>
                <a:defRPr/>
              </a:pPr>
              <a:r>
                <a:rPr lang="ko-KR" altLang="en-US" sz="2000" b="1" spc="-120" dirty="0">
                  <a:ln w="0">
                    <a:solidFill>
                      <a:srgbClr val="0B4355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대회 관련 자유의견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2500F8A-87C7-4770-B878-E242262328AF}"/>
              </a:ext>
            </a:extLst>
          </p:cNvPr>
          <p:cNvSpPr txBox="1"/>
          <p:nvPr/>
        </p:nvSpPr>
        <p:spPr>
          <a:xfrm>
            <a:off x="957685" y="898051"/>
            <a:ext cx="8186315" cy="246221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ko-KR" altLang="en-US" sz="1600" b="1" spc="-83" dirty="0">
                <a:ln w="127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대회 참여 소감 및 의견 개진</a:t>
            </a:r>
          </a:p>
        </p:txBody>
      </p:sp>
      <p:pic>
        <p:nvPicPr>
          <p:cNvPr id="12293" name="그림 2" descr="텍스트, 연체동물, 무척추동물, 개오지이(가) 표시된 사진&#10;&#10;자동 생성된 설명">
            <a:extLst>
              <a:ext uri="{FF2B5EF4-FFF2-40B4-BE49-F238E27FC236}">
                <a16:creationId xmlns:a16="http://schemas.microsoft.com/office/drawing/2014/main" id="{FDED50F9-1DC8-4042-B6BD-53C570422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4" t="52357" r="8424" b="5418"/>
          <a:stretch>
            <a:fillRect/>
          </a:stretch>
        </p:blipFill>
        <p:spPr bwMode="auto">
          <a:xfrm>
            <a:off x="2181225" y="2867025"/>
            <a:ext cx="5969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그림 5">
            <a:extLst>
              <a:ext uri="{FF2B5EF4-FFF2-40B4-BE49-F238E27FC236}">
                <a16:creationId xmlns:a16="http://schemas.microsoft.com/office/drawing/2014/main" id="{8A31D385-4942-44FD-BFF3-B13D122E8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25" y="2846388"/>
            <a:ext cx="766763" cy="68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295" name="그룹 14">
            <a:extLst>
              <a:ext uri="{FF2B5EF4-FFF2-40B4-BE49-F238E27FC236}">
                <a16:creationId xmlns:a16="http://schemas.microsoft.com/office/drawing/2014/main" id="{82581D0C-48CC-4E4A-905E-5222B9FF2B32}"/>
              </a:ext>
            </a:extLst>
          </p:cNvPr>
          <p:cNvGrpSpPr>
            <a:grpSpLocks/>
          </p:cNvGrpSpPr>
          <p:nvPr/>
        </p:nvGrpSpPr>
        <p:grpSpPr bwMode="auto">
          <a:xfrm>
            <a:off x="5721350" y="193675"/>
            <a:ext cx="2681288" cy="639763"/>
            <a:chOff x="5721020" y="193203"/>
            <a:chExt cx="2681287" cy="639763"/>
          </a:xfrm>
        </p:grpSpPr>
        <p:sp>
          <p:nvSpPr>
            <p:cNvPr id="16" name="Rectangle 4">
              <a:extLst>
                <a:ext uri="{FF2B5EF4-FFF2-40B4-BE49-F238E27FC236}">
                  <a16:creationId xmlns:a16="http://schemas.microsoft.com/office/drawing/2014/main" id="{199393CD-D440-428C-9FEB-CE221D16E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020" y="193203"/>
              <a:ext cx="2681287" cy="639763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>
              <a:lvl1pPr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1pPr>
              <a:lvl2pPr marL="742950" indent="-28575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2pPr>
              <a:lvl3pPr marL="1143000" indent="-228600" algn="ctr">
                <a:buChar char="•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3pPr>
              <a:lvl4pPr marL="1600200" indent="-228600" algn="ctr">
                <a:buChar char="–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4pPr>
              <a:lvl5pPr marL="2057400" indent="-228600" algn="ctr"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Char char="»"/>
                <a:defRPr sz="3600">
                  <a:solidFill>
                    <a:schemeClr val="tx1"/>
                  </a:solidFill>
                  <a:latin typeface="Gill Sans" pitchFamily="1" charset="0"/>
                  <a:ea typeface="ヒラギノ角ゴ ProN W3" charset="-128"/>
                  <a:sym typeface="Gill Sans" pitchFamily="1" charset="0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2000" b="1" i="1" dirty="0">
                  <a:solidFill>
                    <a:srgbClr val="1A60A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TKS </a:t>
              </a:r>
            </a:p>
          </p:txBody>
        </p:sp>
        <p:pic>
          <p:nvPicPr>
            <p:cNvPr id="12304" name="그림 16">
              <a:extLst>
                <a:ext uri="{FF2B5EF4-FFF2-40B4-BE49-F238E27FC236}">
                  <a16:creationId xmlns:a16="http://schemas.microsoft.com/office/drawing/2014/main" id="{3D3BF0BA-F479-4676-86E6-C027A2ABD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5682" y="227013"/>
              <a:ext cx="989394" cy="540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296" name="그림 8">
            <a:extLst>
              <a:ext uri="{FF2B5EF4-FFF2-40B4-BE49-F238E27FC236}">
                <a16:creationId xmlns:a16="http://schemas.microsoft.com/office/drawing/2014/main" id="{5C3E6394-0078-4875-92A5-5C6724141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0" y="1357498"/>
            <a:ext cx="990600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8DB107-7F33-4B32-8D89-C1B8F18D443D}"/>
              </a:ext>
            </a:extLst>
          </p:cNvPr>
          <p:cNvSpPr txBox="1"/>
          <p:nvPr/>
        </p:nvSpPr>
        <p:spPr>
          <a:xfrm>
            <a:off x="1400172" y="1444810"/>
            <a:ext cx="29845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대회 참여 소감</a:t>
            </a:r>
          </a:p>
        </p:txBody>
      </p:sp>
      <p:pic>
        <p:nvPicPr>
          <p:cNvPr id="12298" name="그림 78">
            <a:extLst>
              <a:ext uri="{FF2B5EF4-FFF2-40B4-BE49-F238E27FC236}">
                <a16:creationId xmlns:a16="http://schemas.microsoft.com/office/drawing/2014/main" id="{FE6798DA-A6A8-4B13-9F0C-5E1FDA388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3" y="1943100"/>
            <a:ext cx="44926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9" name="그림 80">
            <a:extLst>
              <a:ext uri="{FF2B5EF4-FFF2-40B4-BE49-F238E27FC236}">
                <a16:creationId xmlns:a16="http://schemas.microsoft.com/office/drawing/2014/main" id="{3F1DD100-162C-4BC4-9536-0F7D9EA2F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045" y="2259013"/>
            <a:ext cx="3762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0" name="TextBox 2">
            <a:extLst>
              <a:ext uri="{FF2B5EF4-FFF2-40B4-BE49-F238E27FC236}">
                <a16:creationId xmlns:a16="http://schemas.microsoft.com/office/drawing/2014/main" id="{1C14D3D5-0BB2-4B66-AF14-965ED3DF2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63" y="1941419"/>
            <a:ext cx="7764463" cy="10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j-ea"/>
                <a:ea typeface="+mj-ea"/>
              </a:rPr>
              <a:t>학교 시험기간과 일정중복과 같은 시간적 문제로 데이터에 대한 더 깊은 탐구를 하지 못해서 아쉬움이 많이 남았지만 짧은 시간 동안 </a:t>
            </a:r>
            <a:r>
              <a:rPr lang="en-US" altLang="ko-KR" sz="1400" dirty="0">
                <a:latin typeface="+mj-ea"/>
                <a:ea typeface="+mj-ea"/>
              </a:rPr>
              <a:t>AI</a:t>
            </a:r>
            <a:r>
              <a:rPr lang="ko-KR" altLang="en-US" sz="1400" dirty="0">
                <a:latin typeface="+mj-ea"/>
                <a:ea typeface="+mj-ea"/>
              </a:rPr>
              <a:t>를 향한 열정으로 단합할 수 있었던 좋은 기회였습니다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F1ED8-B6EA-4902-A344-821B0C90F71C}"/>
              </a:ext>
            </a:extLst>
          </p:cNvPr>
          <p:cNvSpPr txBox="1"/>
          <p:nvPr/>
        </p:nvSpPr>
        <p:spPr>
          <a:xfrm>
            <a:off x="757238" y="3489325"/>
            <a:ext cx="3435350" cy="1970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비디오나 영상처리 관련해서 배울 수 있는 좋은 기회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실제 데이터셋에 더 가까워 데이터 전처리에 대해 더 깊이 고민해 볼 수 있었던 시간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특히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데이터 라벨링의 분류기준과 불균형 데이터를 어떻게 해결할지 고민해 볼 수 있었던 좋은 경험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B5142-B513-479F-933F-6F036A7E43D7}"/>
              </a:ext>
            </a:extLst>
          </p:cNvPr>
          <p:cNvSpPr txBox="1"/>
          <p:nvPr/>
        </p:nvSpPr>
        <p:spPr>
          <a:xfrm>
            <a:off x="4951413" y="3489325"/>
            <a:ext cx="3435350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대회 기간이 비교적 짧아 아쉬웠던 시간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 algn="just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대회 참가자들과 판교 재직자들 간의 네트워킹 시간 및 실제 네트워킹 기회 부족</a:t>
            </a:r>
            <a:endParaRPr lang="en-US" altLang="ko-KR" sz="1400" dirty="0">
              <a:latin typeface="+mj-ea"/>
              <a:ea typeface="+mj-ea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400" dirty="0">
                <a:latin typeface="+mj-ea"/>
                <a:ea typeface="+mj-ea"/>
              </a:rPr>
              <a:t>동일하지 못한 학습환경 조건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64DE91-8BF9-4AF0-8205-9E5B60AFD3E3}"/>
              </a:ext>
            </a:extLst>
          </p:cNvPr>
          <p:cNvSpPr txBox="1"/>
          <p:nvPr/>
        </p:nvSpPr>
        <p:spPr>
          <a:xfrm>
            <a:off x="8491501" y="218837"/>
            <a:ext cx="3716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200" dirty="0">
                <a:latin typeface="+mj-ea"/>
                <a:ea typeface="+mj-ea"/>
              </a:rPr>
              <a:t>18</a:t>
            </a:r>
            <a:endParaRPr lang="ko-KR" altLang="en-US" sz="1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3573</TotalTime>
  <Words>1122</Words>
  <Application>Microsoft Office PowerPoint</Application>
  <PresentationFormat>화면 슬라이드 쇼(4:3)</PresentationFormat>
  <Paragraphs>255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Calibri Light</vt:lpstr>
      <vt:lpstr>HY견고딕</vt:lpstr>
      <vt:lpstr>맑은 고딕</vt:lpstr>
      <vt:lpstr>Arial</vt:lpstr>
      <vt:lpstr>나눔스퀘어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김하림</cp:lastModifiedBy>
  <cp:revision>93</cp:revision>
  <dcterms:created xsi:type="dcterms:W3CDTF">2020-03-31T08:48:25Z</dcterms:created>
  <dcterms:modified xsi:type="dcterms:W3CDTF">2021-11-07T04:19:55Z</dcterms:modified>
</cp:coreProperties>
</file>